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Dela Gothic One" panose="020B0604020202020204" charset="-128"/>
      <p:regular r:id="rId13"/>
    </p:embeddedFont>
    <p:embeddedFont>
      <p:font typeface="DM Sans" panose="020F0502020204030204"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5" d="100"/>
          <a:sy n="55" d="100"/>
        </p:scale>
        <p:origin x="90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6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184910"/>
            <a:ext cx="7627382" cy="2138124"/>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SIM Card &amp; Fingerprint Fraud in Pakistan</a:t>
            </a:r>
            <a:endParaRPr lang="en-US" sz="4450" dirty="0"/>
          </a:p>
        </p:txBody>
      </p:sp>
      <p:sp>
        <p:nvSpPr>
          <p:cNvPr id="4" name="Text 1"/>
          <p:cNvSpPr/>
          <p:nvPr/>
        </p:nvSpPr>
        <p:spPr>
          <a:xfrm>
            <a:off x="6244709" y="3647956"/>
            <a:ext cx="7627382" cy="277368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This presentation will shed light on the alarming rise of SIM card and fingerprint fraud in Pakistan, a sophisticated scam that exploits the country's mandatory biometric SIM registration system. We will explore how fraudsters deceive unsuspecting individuals into providing their fingerprints for illicit activities, enabling widespread financial fraud. Understanding the mechanics of this scam, the inherent risks associated with compromised biometric data, and crucial protective measures is essential for every citizen.</a:t>
            </a:r>
            <a:endParaRPr lang="en-US" sz="1700" dirty="0"/>
          </a:p>
        </p:txBody>
      </p:sp>
      <p:sp>
        <p:nvSpPr>
          <p:cNvPr id="7" name="Text 3"/>
          <p:cNvSpPr/>
          <p:nvPr/>
        </p:nvSpPr>
        <p:spPr>
          <a:xfrm>
            <a:off x="6244708" y="6746558"/>
            <a:ext cx="2899293" cy="568642"/>
          </a:xfrm>
          <a:prstGeom prst="rect">
            <a:avLst/>
          </a:prstGeom>
          <a:noFill/>
          <a:ln/>
        </p:spPr>
        <p:txBody>
          <a:bodyPr wrap="none" lIns="0" tIns="0" rIns="0" bIns="0" rtlCol="0" anchor="t"/>
          <a:lstStyle/>
          <a:p>
            <a:pPr marL="0" indent="0" algn="l">
              <a:lnSpc>
                <a:spcPts val="2950"/>
              </a:lnSpc>
              <a:buNone/>
            </a:pPr>
            <a:r>
              <a:rPr lang="en-US" sz="4000" b="1" dirty="0">
                <a:solidFill>
                  <a:srgbClr val="FFE5E5"/>
                </a:solidFill>
                <a:latin typeface="DM Sans Bold" pitchFamily="34" charset="0"/>
                <a:ea typeface="DM Sans Bold" pitchFamily="34" charset="-122"/>
                <a:cs typeface="DM Sans Bold" pitchFamily="34" charset="-120"/>
              </a:rPr>
              <a:t>Mansoor Bukhari</a:t>
            </a:r>
            <a:endParaRPr lang="en-US"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8873" y="744498"/>
            <a:ext cx="7679055" cy="1376839"/>
          </a:xfrm>
          <a:prstGeom prst="rect">
            <a:avLst/>
          </a:prstGeom>
          <a:noFill/>
          <a:ln/>
        </p:spPr>
        <p:txBody>
          <a:bodyPr wrap="square" lIns="0" tIns="0" rIns="0" bIns="0" rtlCol="0" anchor="t"/>
          <a:lstStyle/>
          <a:p>
            <a:pPr marL="0" indent="0" algn="l">
              <a:lnSpc>
                <a:spcPts val="5400"/>
              </a:lnSpc>
              <a:buNone/>
            </a:pPr>
            <a:r>
              <a:rPr lang="en-US" sz="4300" dirty="0">
                <a:solidFill>
                  <a:srgbClr val="FAEBEB"/>
                </a:solidFill>
                <a:latin typeface="Dela Gothic One" pitchFamily="34" charset="0"/>
                <a:ea typeface="Dela Gothic One" pitchFamily="34" charset="-122"/>
                <a:cs typeface="Dela Gothic One" pitchFamily="34" charset="-120"/>
              </a:rPr>
              <a:t>Stay Vigilant, Stay Protected</a:t>
            </a:r>
            <a:endParaRPr lang="en-US" sz="4300" dirty="0"/>
          </a:p>
        </p:txBody>
      </p:sp>
      <p:sp>
        <p:nvSpPr>
          <p:cNvPr id="4" name="Shape 1"/>
          <p:cNvSpPr/>
          <p:nvPr/>
        </p:nvSpPr>
        <p:spPr>
          <a:xfrm>
            <a:off x="6218873" y="2435185"/>
            <a:ext cx="156924" cy="1474113"/>
          </a:xfrm>
          <a:prstGeom prst="roundRect">
            <a:avLst>
              <a:gd name="adj" fmla="val 56018"/>
            </a:avLst>
          </a:prstGeom>
          <a:solidFill>
            <a:srgbClr val="740B0B"/>
          </a:solidFill>
          <a:ln w="7620">
            <a:solidFill>
              <a:srgbClr val="8D2424"/>
            </a:solidFill>
            <a:prstDash val="solid"/>
          </a:ln>
        </p:spPr>
      </p:sp>
      <p:sp>
        <p:nvSpPr>
          <p:cNvPr id="5" name="Text 2"/>
          <p:cNvSpPr/>
          <p:nvPr/>
        </p:nvSpPr>
        <p:spPr>
          <a:xfrm>
            <a:off x="6689646" y="2435185"/>
            <a:ext cx="4736068" cy="344210"/>
          </a:xfrm>
          <a:prstGeom prst="rect">
            <a:avLst/>
          </a:prstGeom>
          <a:noFill/>
          <a:ln/>
        </p:spPr>
        <p:txBody>
          <a:bodyPr wrap="none" lIns="0" tIns="0" rIns="0" bIns="0" rtlCol="0" anchor="t"/>
          <a:lstStyle/>
          <a:p>
            <a:pPr marL="0" indent="0" algn="l">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Continuous Awareness is Key</a:t>
            </a:r>
            <a:endParaRPr lang="en-US" sz="2150" dirty="0"/>
          </a:p>
        </p:txBody>
      </p:sp>
      <p:sp>
        <p:nvSpPr>
          <p:cNvPr id="6" name="Text 3"/>
          <p:cNvSpPr/>
          <p:nvPr/>
        </p:nvSpPr>
        <p:spPr>
          <a:xfrm>
            <a:off x="6689646" y="2904887"/>
            <a:ext cx="7208282" cy="1004411"/>
          </a:xfrm>
          <a:prstGeom prst="rect">
            <a:avLst/>
          </a:prstGeom>
          <a:noFill/>
          <a:ln/>
        </p:spPr>
        <p:txBody>
          <a:bodyPr wrap="squar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The fight against SIM card and fingerprint fraud requires continuous vigilance. Staying informed about the latest scam tactics and protective measures is your first line of defense.</a:t>
            </a:r>
            <a:endParaRPr lang="en-US" sz="1600" dirty="0"/>
          </a:p>
        </p:txBody>
      </p:sp>
      <p:sp>
        <p:nvSpPr>
          <p:cNvPr id="7" name="Shape 4"/>
          <p:cNvSpPr/>
          <p:nvPr/>
        </p:nvSpPr>
        <p:spPr>
          <a:xfrm>
            <a:off x="6532721" y="4118491"/>
            <a:ext cx="156924" cy="1474113"/>
          </a:xfrm>
          <a:prstGeom prst="roundRect">
            <a:avLst>
              <a:gd name="adj" fmla="val 56018"/>
            </a:avLst>
          </a:prstGeom>
          <a:solidFill>
            <a:srgbClr val="740B0B"/>
          </a:solidFill>
          <a:ln w="7620">
            <a:solidFill>
              <a:srgbClr val="8D2424"/>
            </a:solidFill>
            <a:prstDash val="solid"/>
          </a:ln>
        </p:spPr>
      </p:sp>
      <p:sp>
        <p:nvSpPr>
          <p:cNvPr id="8" name="Text 5"/>
          <p:cNvSpPr/>
          <p:nvPr/>
        </p:nvSpPr>
        <p:spPr>
          <a:xfrm>
            <a:off x="7003494" y="4118491"/>
            <a:ext cx="4650819" cy="344210"/>
          </a:xfrm>
          <a:prstGeom prst="rect">
            <a:avLst/>
          </a:prstGeom>
          <a:noFill/>
          <a:ln/>
        </p:spPr>
        <p:txBody>
          <a:bodyPr wrap="none" lIns="0" tIns="0" rIns="0" bIns="0" rtlCol="0" anchor="t"/>
          <a:lstStyle/>
          <a:p>
            <a:pPr marL="0" indent="0" algn="l">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Protect Your Biometric Data</a:t>
            </a:r>
            <a:endParaRPr lang="en-US" sz="2150" dirty="0"/>
          </a:p>
        </p:txBody>
      </p:sp>
      <p:sp>
        <p:nvSpPr>
          <p:cNvPr id="9" name="Text 6"/>
          <p:cNvSpPr/>
          <p:nvPr/>
        </p:nvSpPr>
        <p:spPr>
          <a:xfrm>
            <a:off x="7003494" y="4588193"/>
            <a:ext cx="6894433" cy="1004411"/>
          </a:xfrm>
          <a:prstGeom prst="rect">
            <a:avLst/>
          </a:prstGeom>
          <a:noFill/>
          <a:ln/>
        </p:spPr>
        <p:txBody>
          <a:bodyPr wrap="squar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Your fingerprints are unique and permanent. Safeguarding this biometric data is paramount to protecting your identity and preventing long-term financial and personal risks.</a:t>
            </a:r>
            <a:endParaRPr lang="en-US" sz="1600" dirty="0"/>
          </a:p>
        </p:txBody>
      </p:sp>
      <p:sp>
        <p:nvSpPr>
          <p:cNvPr id="10" name="Shape 7"/>
          <p:cNvSpPr/>
          <p:nvPr/>
        </p:nvSpPr>
        <p:spPr>
          <a:xfrm>
            <a:off x="6846689" y="5801797"/>
            <a:ext cx="156924" cy="1474113"/>
          </a:xfrm>
          <a:prstGeom prst="roundRect">
            <a:avLst>
              <a:gd name="adj" fmla="val 56018"/>
            </a:avLst>
          </a:prstGeom>
          <a:solidFill>
            <a:srgbClr val="740B0B"/>
          </a:solidFill>
          <a:ln w="7620">
            <a:solidFill>
              <a:srgbClr val="8D2424"/>
            </a:solidFill>
            <a:prstDash val="solid"/>
          </a:ln>
        </p:spPr>
      </p:sp>
      <p:sp>
        <p:nvSpPr>
          <p:cNvPr id="11" name="Text 8"/>
          <p:cNvSpPr/>
          <p:nvPr/>
        </p:nvSpPr>
        <p:spPr>
          <a:xfrm>
            <a:off x="7317462" y="5801797"/>
            <a:ext cx="3775710" cy="344210"/>
          </a:xfrm>
          <a:prstGeom prst="rect">
            <a:avLst/>
          </a:prstGeom>
          <a:noFill/>
          <a:ln/>
        </p:spPr>
        <p:txBody>
          <a:bodyPr wrap="none" lIns="0" tIns="0" rIns="0" bIns="0" rtlCol="0" anchor="t"/>
          <a:lstStyle/>
          <a:p>
            <a:pPr marL="0" indent="0" algn="l">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Report and Collaborate</a:t>
            </a:r>
            <a:endParaRPr lang="en-US" sz="2150" dirty="0"/>
          </a:p>
        </p:txBody>
      </p:sp>
      <p:sp>
        <p:nvSpPr>
          <p:cNvPr id="12" name="Text 9"/>
          <p:cNvSpPr/>
          <p:nvPr/>
        </p:nvSpPr>
        <p:spPr>
          <a:xfrm>
            <a:off x="7317462" y="6271498"/>
            <a:ext cx="6580465" cy="1004411"/>
          </a:xfrm>
          <a:prstGeom prst="rect">
            <a:avLst/>
          </a:prstGeom>
          <a:noFill/>
          <a:ln/>
        </p:spPr>
        <p:txBody>
          <a:bodyPr wrap="square" lIns="0" tIns="0" rIns="0" bIns="0" rtlCol="0" anchor="t"/>
          <a:lstStyle/>
          <a:p>
            <a:pPr marL="0" indent="0" algn="l">
              <a:lnSpc>
                <a:spcPts val="2600"/>
              </a:lnSpc>
              <a:buNone/>
            </a:pPr>
            <a:r>
              <a:rPr lang="en-US" sz="1600" dirty="0">
                <a:solidFill>
                  <a:srgbClr val="FFE5E5"/>
                </a:solidFill>
                <a:latin typeface="DM Sans" pitchFamily="34" charset="0"/>
                <a:ea typeface="DM Sans" pitchFamily="34" charset="-122"/>
                <a:cs typeface="DM Sans" pitchFamily="34" charset="-120"/>
              </a:rPr>
              <a:t>By promptly reporting suspicious activities and collaborating with authorities, we collectively contribute to a safer digital environment. Your active participation is vital in combating these crimes.</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712238"/>
            <a:ext cx="10512743"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How the SIM Card Fraud Works</a:t>
            </a:r>
            <a:endParaRPr lang="en-US" sz="4450" dirty="0"/>
          </a:p>
        </p:txBody>
      </p:sp>
      <p:sp>
        <p:nvSpPr>
          <p:cNvPr id="3" name="Text 1"/>
          <p:cNvSpPr/>
          <p:nvPr/>
        </p:nvSpPr>
        <p:spPr>
          <a:xfrm>
            <a:off x="758309" y="2966442"/>
            <a:ext cx="2864644"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Deceptive Offers</a:t>
            </a:r>
            <a:endParaRPr lang="en-US" sz="2200" dirty="0"/>
          </a:p>
        </p:txBody>
      </p:sp>
      <p:sp>
        <p:nvSpPr>
          <p:cNvPr id="4" name="Text 2"/>
          <p:cNvSpPr/>
          <p:nvPr/>
        </p:nvSpPr>
        <p:spPr>
          <a:xfrm>
            <a:off x="758309" y="3539252"/>
            <a:ext cx="4018359" cy="242697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Fraudsters approach unsuspecting individuals, often in public places or remote areas, offering "free SIM cards" or other attractive incentives. These offers are a deceptive tactic to gain trust and facilitate the collection of personal data.</a:t>
            </a:r>
            <a:endParaRPr lang="en-US" sz="1700" dirty="0"/>
          </a:p>
        </p:txBody>
      </p:sp>
      <p:sp>
        <p:nvSpPr>
          <p:cNvPr id="5" name="Text 3"/>
          <p:cNvSpPr/>
          <p:nvPr/>
        </p:nvSpPr>
        <p:spPr>
          <a:xfrm>
            <a:off x="5312926" y="2966442"/>
            <a:ext cx="3720108"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Fingerprint Collection</a:t>
            </a:r>
            <a:endParaRPr lang="en-US" sz="2200" dirty="0"/>
          </a:p>
        </p:txBody>
      </p:sp>
      <p:sp>
        <p:nvSpPr>
          <p:cNvPr id="6" name="Text 4"/>
          <p:cNvSpPr/>
          <p:nvPr/>
        </p:nvSpPr>
        <p:spPr>
          <a:xfrm>
            <a:off x="5312926" y="3539252"/>
            <a:ext cx="4018359" cy="208026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Under the guise of mandatory biometric registration for the "free SIM," victims are asked to provide their fingerprints on a biometric device. The device, often legitimate, is used by the fraudsters for their illicit purposes.</a:t>
            </a:r>
            <a:endParaRPr lang="en-US" sz="1700" dirty="0"/>
          </a:p>
        </p:txBody>
      </p:sp>
      <p:sp>
        <p:nvSpPr>
          <p:cNvPr id="7" name="Text 5"/>
          <p:cNvSpPr/>
          <p:nvPr/>
        </p:nvSpPr>
        <p:spPr>
          <a:xfrm>
            <a:off x="9867543" y="2966442"/>
            <a:ext cx="4018359" cy="712470"/>
          </a:xfrm>
          <a:prstGeom prst="rect">
            <a:avLst/>
          </a:prstGeom>
          <a:noFill/>
          <a:ln/>
        </p:spPr>
        <p:txBody>
          <a:bodyPr wrap="squar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Targeting Vulnerable Groups</a:t>
            </a:r>
            <a:endParaRPr lang="en-US" sz="2200" dirty="0"/>
          </a:p>
        </p:txBody>
      </p:sp>
      <p:sp>
        <p:nvSpPr>
          <p:cNvPr id="8" name="Text 6"/>
          <p:cNvSpPr/>
          <p:nvPr/>
        </p:nvSpPr>
        <p:spPr>
          <a:xfrm>
            <a:off x="9867543" y="3895487"/>
            <a:ext cx="4018359" cy="242697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The scam disproportionately targets vulnerable populations, including the elderly, less educated, or those in rural areas with limited awareness of such schemes. Their lack of digital literacy makes them easy prey for these sophisticated fraudsters.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1345049"/>
            <a:ext cx="11248668"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Exploiting Biometric Registration</a:t>
            </a:r>
            <a:endParaRPr lang="en-US" sz="4450" dirty="0"/>
          </a:p>
        </p:txBody>
      </p:sp>
      <p:sp>
        <p:nvSpPr>
          <p:cNvPr id="3" name="Shape 1"/>
          <p:cNvSpPr/>
          <p:nvPr/>
        </p:nvSpPr>
        <p:spPr>
          <a:xfrm>
            <a:off x="758309" y="2491026"/>
            <a:ext cx="487442" cy="487442"/>
          </a:xfrm>
          <a:prstGeom prst="roundRect">
            <a:avLst>
              <a:gd name="adj" fmla="val 18669"/>
            </a:avLst>
          </a:prstGeom>
          <a:solidFill>
            <a:srgbClr val="740B0B"/>
          </a:solidFill>
          <a:ln w="7620">
            <a:solidFill>
              <a:srgbClr val="8D2424"/>
            </a:solidFill>
            <a:prstDash val="solid"/>
          </a:ln>
        </p:spPr>
      </p:sp>
      <p:pic>
        <p:nvPicPr>
          <p:cNvPr id="4" name="Image 0" descr="preencoded.png"/>
          <p:cNvPicPr>
            <a:picLocks noChangeAspect="1"/>
          </p:cNvPicPr>
          <p:nvPr/>
        </p:nvPicPr>
        <p:blipFill>
          <a:blip r:embed="rId3"/>
          <a:stretch>
            <a:fillRect/>
          </a:stretch>
        </p:blipFill>
        <p:spPr>
          <a:xfrm>
            <a:off x="830997" y="2520970"/>
            <a:ext cx="342067" cy="427553"/>
          </a:xfrm>
          <a:prstGeom prst="rect">
            <a:avLst/>
          </a:prstGeom>
        </p:spPr>
      </p:pic>
      <p:sp>
        <p:nvSpPr>
          <p:cNvPr id="5" name="Text 2"/>
          <p:cNvSpPr/>
          <p:nvPr/>
        </p:nvSpPr>
        <p:spPr>
          <a:xfrm>
            <a:off x="1462326" y="2565440"/>
            <a:ext cx="3486745" cy="1068705"/>
          </a:xfrm>
          <a:prstGeom prst="rect">
            <a:avLst/>
          </a:prstGeom>
          <a:noFill/>
          <a:ln/>
        </p:spPr>
        <p:txBody>
          <a:bodyPr wrap="squar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Mandatory Biometric Verification</a:t>
            </a:r>
            <a:endParaRPr lang="en-US" sz="2200" dirty="0"/>
          </a:p>
        </p:txBody>
      </p:sp>
      <p:sp>
        <p:nvSpPr>
          <p:cNvPr id="6" name="Text 3"/>
          <p:cNvSpPr/>
          <p:nvPr/>
        </p:nvSpPr>
        <p:spPr>
          <a:xfrm>
            <a:off x="1462326" y="3764042"/>
            <a:ext cx="3486745" cy="312039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Since 2009, Pakistan has mandated biometric verification for all new SIM card activations. This system links each SIM card directly to the user's CNIC (Computerized National Identity Card) through their fingerprints, intended to prevent fraudulent activities.</a:t>
            </a:r>
            <a:endParaRPr lang="en-US" sz="1700" dirty="0"/>
          </a:p>
        </p:txBody>
      </p:sp>
      <p:sp>
        <p:nvSpPr>
          <p:cNvPr id="7" name="Shape 4"/>
          <p:cNvSpPr/>
          <p:nvPr/>
        </p:nvSpPr>
        <p:spPr>
          <a:xfrm>
            <a:off x="5219819" y="2491026"/>
            <a:ext cx="487442" cy="487442"/>
          </a:xfrm>
          <a:prstGeom prst="roundRect">
            <a:avLst>
              <a:gd name="adj" fmla="val 18669"/>
            </a:avLst>
          </a:prstGeom>
          <a:solidFill>
            <a:srgbClr val="740B0B"/>
          </a:solidFill>
          <a:ln w="7620">
            <a:solidFill>
              <a:srgbClr val="8D2424"/>
            </a:solidFill>
            <a:prstDash val="solid"/>
          </a:ln>
        </p:spPr>
      </p:sp>
      <p:pic>
        <p:nvPicPr>
          <p:cNvPr id="8" name="Image 1" descr="preencoded.png"/>
          <p:cNvPicPr>
            <a:picLocks noChangeAspect="1"/>
          </p:cNvPicPr>
          <p:nvPr/>
        </p:nvPicPr>
        <p:blipFill>
          <a:blip r:embed="rId4"/>
          <a:stretch>
            <a:fillRect/>
          </a:stretch>
        </p:blipFill>
        <p:spPr>
          <a:xfrm>
            <a:off x="5292507" y="2520970"/>
            <a:ext cx="342067" cy="427553"/>
          </a:xfrm>
          <a:prstGeom prst="rect">
            <a:avLst/>
          </a:prstGeom>
        </p:spPr>
      </p:pic>
      <p:sp>
        <p:nvSpPr>
          <p:cNvPr id="9" name="Text 5"/>
          <p:cNvSpPr/>
          <p:nvPr/>
        </p:nvSpPr>
        <p:spPr>
          <a:xfrm>
            <a:off x="5923836" y="256544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CNIC Linkage</a:t>
            </a:r>
            <a:endParaRPr lang="en-US" sz="2200" dirty="0"/>
          </a:p>
        </p:txBody>
      </p:sp>
      <p:sp>
        <p:nvSpPr>
          <p:cNvPr id="10" name="Text 6"/>
          <p:cNvSpPr/>
          <p:nvPr/>
        </p:nvSpPr>
        <p:spPr>
          <a:xfrm>
            <a:off x="5923836" y="3051572"/>
            <a:ext cx="3486745" cy="277368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The CNIC is the cornerstone of identification in Pakistan, with all official services and accounts linked to it. Fraudsters leverage this linkage, understanding that a SIM activated under a victim's CNIC provides a gateway to their digital identity.</a:t>
            </a:r>
            <a:endParaRPr lang="en-US" sz="1700" dirty="0"/>
          </a:p>
        </p:txBody>
      </p:sp>
      <p:sp>
        <p:nvSpPr>
          <p:cNvPr id="11" name="Shape 7"/>
          <p:cNvSpPr/>
          <p:nvPr/>
        </p:nvSpPr>
        <p:spPr>
          <a:xfrm>
            <a:off x="9681329" y="2491026"/>
            <a:ext cx="487442" cy="487442"/>
          </a:xfrm>
          <a:prstGeom prst="roundRect">
            <a:avLst>
              <a:gd name="adj" fmla="val 18669"/>
            </a:avLst>
          </a:prstGeom>
          <a:solidFill>
            <a:srgbClr val="740B0B"/>
          </a:solidFill>
          <a:ln w="7620">
            <a:solidFill>
              <a:srgbClr val="8D2424"/>
            </a:solidFill>
            <a:prstDash val="solid"/>
          </a:ln>
        </p:spPr>
      </p:sp>
      <p:pic>
        <p:nvPicPr>
          <p:cNvPr id="12" name="Image 2" descr="preencoded.png"/>
          <p:cNvPicPr>
            <a:picLocks noChangeAspect="1"/>
          </p:cNvPicPr>
          <p:nvPr/>
        </p:nvPicPr>
        <p:blipFill>
          <a:blip r:embed="rId5"/>
          <a:stretch>
            <a:fillRect/>
          </a:stretch>
        </p:blipFill>
        <p:spPr>
          <a:xfrm>
            <a:off x="9754017" y="2520970"/>
            <a:ext cx="342067" cy="427553"/>
          </a:xfrm>
          <a:prstGeom prst="rect">
            <a:avLst/>
          </a:prstGeom>
        </p:spPr>
      </p:pic>
      <p:sp>
        <p:nvSpPr>
          <p:cNvPr id="13" name="Text 8"/>
          <p:cNvSpPr/>
          <p:nvPr/>
        </p:nvSpPr>
        <p:spPr>
          <a:xfrm>
            <a:off x="10385346" y="2565440"/>
            <a:ext cx="3486745" cy="712470"/>
          </a:xfrm>
          <a:prstGeom prst="rect">
            <a:avLst/>
          </a:prstGeom>
          <a:noFill/>
          <a:ln/>
        </p:spPr>
        <p:txBody>
          <a:bodyPr wrap="squar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Exploiting Loopholes</a:t>
            </a:r>
            <a:endParaRPr lang="en-US" sz="2200" dirty="0"/>
          </a:p>
        </p:txBody>
      </p:sp>
      <p:sp>
        <p:nvSpPr>
          <p:cNvPr id="14" name="Text 9"/>
          <p:cNvSpPr/>
          <p:nvPr/>
        </p:nvSpPr>
        <p:spPr>
          <a:xfrm>
            <a:off x="10385346" y="3407807"/>
            <a:ext cx="3486745" cy="312039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Despite stringent regulations, fraudsters exploit loopholes in the system or the ignorance of individuals to illegally activate SIM cards. These SIMs, though registered to the victim, are controlled by the fraudsters, becoming tools for various illicit activities.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61749" y="800338"/>
            <a:ext cx="9354979" cy="621863"/>
          </a:xfrm>
          <a:prstGeom prst="rect">
            <a:avLst/>
          </a:prstGeom>
          <a:noFill/>
          <a:ln/>
        </p:spPr>
        <p:txBody>
          <a:bodyPr wrap="none" lIns="0" tIns="0" rIns="0" bIns="0" rtlCol="0" anchor="t"/>
          <a:lstStyle/>
          <a:p>
            <a:pPr marL="0" indent="0" algn="l">
              <a:lnSpc>
                <a:spcPts val="4850"/>
              </a:lnSpc>
              <a:buNone/>
            </a:pPr>
            <a:r>
              <a:rPr lang="en-US" sz="3900" dirty="0">
                <a:solidFill>
                  <a:srgbClr val="FAEBEB"/>
                </a:solidFill>
                <a:latin typeface="Dela Gothic One" pitchFamily="34" charset="0"/>
                <a:ea typeface="Dela Gothic One" pitchFamily="34" charset="-122"/>
                <a:cs typeface="Dela Gothic One" pitchFamily="34" charset="-120"/>
              </a:rPr>
              <a:t>Activating Fraudulent Accounts</a:t>
            </a:r>
            <a:endParaRPr lang="en-US" sz="3900" dirty="0"/>
          </a:p>
        </p:txBody>
      </p:sp>
      <p:pic>
        <p:nvPicPr>
          <p:cNvPr id="3" name="Image 0" descr="preencoded.png"/>
          <p:cNvPicPr>
            <a:picLocks noChangeAspect="1"/>
          </p:cNvPicPr>
          <p:nvPr/>
        </p:nvPicPr>
        <p:blipFill>
          <a:blip r:embed="rId3"/>
          <a:stretch>
            <a:fillRect/>
          </a:stretch>
        </p:blipFill>
        <p:spPr>
          <a:xfrm>
            <a:off x="661749" y="1800344"/>
            <a:ext cx="945356" cy="1407200"/>
          </a:xfrm>
          <a:prstGeom prst="rect">
            <a:avLst/>
          </a:prstGeom>
        </p:spPr>
      </p:pic>
      <p:sp>
        <p:nvSpPr>
          <p:cNvPr id="4" name="Text 1"/>
          <p:cNvSpPr/>
          <p:nvPr/>
        </p:nvSpPr>
        <p:spPr>
          <a:xfrm>
            <a:off x="1890713" y="1989415"/>
            <a:ext cx="5101828" cy="310872"/>
          </a:xfrm>
          <a:prstGeom prst="rect">
            <a:avLst/>
          </a:prstGeom>
          <a:noFill/>
          <a:ln/>
        </p:spPr>
        <p:txBody>
          <a:bodyPr wrap="none" lIns="0" tIns="0" rIns="0" bIns="0" rtlCol="0" anchor="t"/>
          <a:lstStyle/>
          <a:p>
            <a:pPr marL="0" indent="0" algn="l">
              <a:lnSpc>
                <a:spcPts val="2400"/>
              </a:lnSpc>
              <a:buNone/>
            </a:pPr>
            <a:r>
              <a:rPr lang="en-US" sz="1950" dirty="0">
                <a:solidFill>
                  <a:srgbClr val="FFE5E5"/>
                </a:solidFill>
                <a:latin typeface="Dela Gothic One" pitchFamily="34" charset="0"/>
                <a:ea typeface="Dela Gothic One" pitchFamily="34" charset="-122"/>
                <a:cs typeface="Dela Gothic One" pitchFamily="34" charset="-120"/>
              </a:rPr>
              <a:t>SIM Activation with Victim's CNIC</a:t>
            </a:r>
            <a:endParaRPr lang="en-US" sz="1950" dirty="0"/>
          </a:p>
        </p:txBody>
      </p:sp>
      <p:sp>
        <p:nvSpPr>
          <p:cNvPr id="5" name="Text 2"/>
          <p:cNvSpPr/>
          <p:nvPr/>
        </p:nvSpPr>
        <p:spPr>
          <a:xfrm>
            <a:off x="1890713" y="2413635"/>
            <a:ext cx="12077938" cy="604838"/>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Using the fraudulently obtained fingerprints, the scam artists activate new SIM cards. These SIMs are officially registered under the unsuspecting victim's CNIC, making the victim legally accountable for any activity associated with that number.</a:t>
            </a:r>
            <a:endParaRPr lang="en-US" sz="1450" dirty="0"/>
          </a:p>
        </p:txBody>
      </p:sp>
      <p:pic>
        <p:nvPicPr>
          <p:cNvPr id="6" name="Image 1" descr="preencoded.png"/>
          <p:cNvPicPr>
            <a:picLocks noChangeAspect="1"/>
          </p:cNvPicPr>
          <p:nvPr/>
        </p:nvPicPr>
        <p:blipFill>
          <a:blip r:embed="rId4"/>
          <a:stretch>
            <a:fillRect/>
          </a:stretch>
        </p:blipFill>
        <p:spPr>
          <a:xfrm>
            <a:off x="661749" y="3207544"/>
            <a:ext cx="945356" cy="1407200"/>
          </a:xfrm>
          <a:prstGeom prst="rect">
            <a:avLst/>
          </a:prstGeom>
        </p:spPr>
      </p:pic>
      <p:sp>
        <p:nvSpPr>
          <p:cNvPr id="7" name="Text 3"/>
          <p:cNvSpPr/>
          <p:nvPr/>
        </p:nvSpPr>
        <p:spPr>
          <a:xfrm>
            <a:off x="1890713" y="3396615"/>
            <a:ext cx="3396020" cy="310872"/>
          </a:xfrm>
          <a:prstGeom prst="rect">
            <a:avLst/>
          </a:prstGeom>
          <a:noFill/>
          <a:ln/>
        </p:spPr>
        <p:txBody>
          <a:bodyPr wrap="none" lIns="0" tIns="0" rIns="0" bIns="0" rtlCol="0" anchor="t"/>
          <a:lstStyle/>
          <a:p>
            <a:pPr marL="0" indent="0" algn="l">
              <a:lnSpc>
                <a:spcPts val="2400"/>
              </a:lnSpc>
              <a:buNone/>
            </a:pPr>
            <a:r>
              <a:rPr lang="en-US" sz="1950" dirty="0">
                <a:solidFill>
                  <a:srgbClr val="FFE5E5"/>
                </a:solidFill>
                <a:latin typeface="Dela Gothic One" pitchFamily="34" charset="0"/>
                <a:ea typeface="Dela Gothic One" pitchFamily="34" charset="-122"/>
                <a:cs typeface="Dela Gothic One" pitchFamily="34" charset="-120"/>
              </a:rPr>
              <a:t>Opening Mobile Wallets</a:t>
            </a:r>
            <a:endParaRPr lang="en-US" sz="1950" dirty="0"/>
          </a:p>
        </p:txBody>
      </p:sp>
      <p:sp>
        <p:nvSpPr>
          <p:cNvPr id="8" name="Text 4"/>
          <p:cNvSpPr/>
          <p:nvPr/>
        </p:nvSpPr>
        <p:spPr>
          <a:xfrm>
            <a:off x="1890713" y="3820835"/>
            <a:ext cx="12077938" cy="604838"/>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Once the SIM is activated, fraudsters proceed to open mobile wallet accounts such as Easypaisa and JazzCash, which are popular digital payment platforms in Pakistan. These accounts are also linked to the victim's CNIC via the fraudulently acquired SIM.</a:t>
            </a:r>
            <a:endParaRPr lang="en-US" sz="1450" dirty="0"/>
          </a:p>
        </p:txBody>
      </p:sp>
      <p:pic>
        <p:nvPicPr>
          <p:cNvPr id="9" name="Image 2" descr="preencoded.png"/>
          <p:cNvPicPr>
            <a:picLocks noChangeAspect="1"/>
          </p:cNvPicPr>
          <p:nvPr/>
        </p:nvPicPr>
        <p:blipFill>
          <a:blip r:embed="rId5"/>
          <a:stretch>
            <a:fillRect/>
          </a:stretch>
        </p:blipFill>
        <p:spPr>
          <a:xfrm>
            <a:off x="661749" y="4614743"/>
            <a:ext cx="945356" cy="1407200"/>
          </a:xfrm>
          <a:prstGeom prst="rect">
            <a:avLst/>
          </a:prstGeom>
        </p:spPr>
      </p:pic>
      <p:sp>
        <p:nvSpPr>
          <p:cNvPr id="10" name="Text 5"/>
          <p:cNvSpPr/>
          <p:nvPr/>
        </p:nvSpPr>
        <p:spPr>
          <a:xfrm>
            <a:off x="1890713" y="4803815"/>
            <a:ext cx="3835479" cy="310872"/>
          </a:xfrm>
          <a:prstGeom prst="rect">
            <a:avLst/>
          </a:prstGeom>
          <a:noFill/>
          <a:ln/>
        </p:spPr>
        <p:txBody>
          <a:bodyPr wrap="none" lIns="0" tIns="0" rIns="0" bIns="0" rtlCol="0" anchor="t"/>
          <a:lstStyle/>
          <a:p>
            <a:pPr marL="0" indent="0" algn="l">
              <a:lnSpc>
                <a:spcPts val="2400"/>
              </a:lnSpc>
              <a:buNone/>
            </a:pPr>
            <a:r>
              <a:rPr lang="en-US" sz="1950" dirty="0">
                <a:solidFill>
                  <a:srgbClr val="FFE5E5"/>
                </a:solidFill>
                <a:latin typeface="Dela Gothic One" pitchFamily="34" charset="0"/>
                <a:ea typeface="Dela Gothic One" pitchFamily="34" charset="-122"/>
                <a:cs typeface="Dela Gothic One" pitchFamily="34" charset="-120"/>
              </a:rPr>
              <a:t>Accessing Bank Accounts</a:t>
            </a:r>
            <a:endParaRPr lang="en-US" sz="1950" dirty="0"/>
          </a:p>
        </p:txBody>
      </p:sp>
      <p:sp>
        <p:nvSpPr>
          <p:cNvPr id="11" name="Text 6"/>
          <p:cNvSpPr/>
          <p:nvPr/>
        </p:nvSpPr>
        <p:spPr>
          <a:xfrm>
            <a:off x="1890713" y="5228034"/>
            <a:ext cx="12077938" cy="604838"/>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In more severe cases, these illicitly activated SIMs are used to gain access to the victim's bank accounts, or even to open new bank accounts in their name. This provides fraudsters with direct access to the victim's financial resources.</a:t>
            </a:r>
            <a:endParaRPr lang="en-US" sz="1450" dirty="0"/>
          </a:p>
        </p:txBody>
      </p:sp>
      <p:pic>
        <p:nvPicPr>
          <p:cNvPr id="12" name="Image 3" descr="preencoded.png"/>
          <p:cNvPicPr>
            <a:picLocks noChangeAspect="1"/>
          </p:cNvPicPr>
          <p:nvPr/>
        </p:nvPicPr>
        <p:blipFill>
          <a:blip r:embed="rId6"/>
          <a:stretch>
            <a:fillRect/>
          </a:stretch>
        </p:blipFill>
        <p:spPr>
          <a:xfrm>
            <a:off x="661749" y="6021943"/>
            <a:ext cx="945356" cy="1407200"/>
          </a:xfrm>
          <a:prstGeom prst="rect">
            <a:avLst/>
          </a:prstGeom>
        </p:spPr>
      </p:pic>
      <p:sp>
        <p:nvSpPr>
          <p:cNvPr id="13" name="Text 7"/>
          <p:cNvSpPr/>
          <p:nvPr/>
        </p:nvSpPr>
        <p:spPr>
          <a:xfrm>
            <a:off x="1890713" y="6211014"/>
            <a:ext cx="5457111" cy="310872"/>
          </a:xfrm>
          <a:prstGeom prst="rect">
            <a:avLst/>
          </a:prstGeom>
          <a:noFill/>
          <a:ln/>
        </p:spPr>
        <p:txBody>
          <a:bodyPr wrap="none" lIns="0" tIns="0" rIns="0" bIns="0" rtlCol="0" anchor="t"/>
          <a:lstStyle/>
          <a:p>
            <a:pPr marL="0" indent="0" algn="l">
              <a:lnSpc>
                <a:spcPts val="2400"/>
              </a:lnSpc>
              <a:buNone/>
            </a:pPr>
            <a:r>
              <a:rPr lang="en-US" sz="1950" dirty="0">
                <a:solidFill>
                  <a:srgbClr val="FFE5E5"/>
                </a:solidFill>
                <a:latin typeface="Dela Gothic One" pitchFamily="34" charset="0"/>
                <a:ea typeface="Dela Gothic One" pitchFamily="34" charset="-122"/>
                <a:cs typeface="Dela Gothic One" pitchFamily="34" charset="-120"/>
              </a:rPr>
              <a:t>Unauthorized Financial Transactions</a:t>
            </a:r>
            <a:endParaRPr lang="en-US" sz="1950" dirty="0"/>
          </a:p>
        </p:txBody>
      </p:sp>
      <p:sp>
        <p:nvSpPr>
          <p:cNvPr id="14" name="Text 8"/>
          <p:cNvSpPr/>
          <p:nvPr/>
        </p:nvSpPr>
        <p:spPr>
          <a:xfrm>
            <a:off x="1890713" y="6635234"/>
            <a:ext cx="12077938" cy="604838"/>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With control over these accounts, fraudsters conduct unauthorized financial transactions, including transferring funds, making purchases, or obtaining loans. This results in significant financial losses for the victims, often before they even realize they've been compromised.</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4723" y="1004054"/>
            <a:ext cx="7854553" cy="1211580"/>
          </a:xfrm>
          <a:prstGeom prst="rect">
            <a:avLst/>
          </a:prstGeom>
          <a:noFill/>
          <a:ln/>
        </p:spPr>
        <p:txBody>
          <a:bodyPr wrap="square" lIns="0" tIns="0" rIns="0" bIns="0" rtlCol="0" anchor="t"/>
          <a:lstStyle/>
          <a:p>
            <a:pPr marL="0" indent="0" algn="l">
              <a:lnSpc>
                <a:spcPts val="4750"/>
              </a:lnSpc>
              <a:buNone/>
            </a:pPr>
            <a:r>
              <a:rPr lang="en-US" sz="3800" dirty="0">
                <a:solidFill>
                  <a:srgbClr val="FAEBEB"/>
                </a:solidFill>
                <a:latin typeface="Dela Gothic One" pitchFamily="34" charset="0"/>
                <a:ea typeface="Dela Gothic One" pitchFamily="34" charset="-122"/>
                <a:cs typeface="Dela Gothic One" pitchFamily="34" charset="-120"/>
              </a:rPr>
              <a:t>Why It's Dangerous: Permanent Biometrics</a:t>
            </a:r>
            <a:endParaRPr lang="en-US" sz="3800" dirty="0"/>
          </a:p>
        </p:txBody>
      </p:sp>
      <p:sp>
        <p:nvSpPr>
          <p:cNvPr id="4" name="Shape 1"/>
          <p:cNvSpPr/>
          <p:nvPr/>
        </p:nvSpPr>
        <p:spPr>
          <a:xfrm>
            <a:off x="644723" y="2491859"/>
            <a:ext cx="3835241" cy="2868216"/>
          </a:xfrm>
          <a:prstGeom prst="roundRect">
            <a:avLst>
              <a:gd name="adj" fmla="val 2697"/>
            </a:avLst>
          </a:prstGeom>
          <a:solidFill>
            <a:srgbClr val="740B0B"/>
          </a:solidFill>
          <a:ln w="7620">
            <a:solidFill>
              <a:srgbClr val="8D2424"/>
            </a:solidFill>
            <a:prstDash val="solid"/>
          </a:ln>
        </p:spPr>
      </p:sp>
      <p:sp>
        <p:nvSpPr>
          <p:cNvPr id="5" name="Text 2"/>
          <p:cNvSpPr/>
          <p:nvPr/>
        </p:nvSpPr>
        <p:spPr>
          <a:xfrm>
            <a:off x="836533" y="2683669"/>
            <a:ext cx="3451622" cy="606028"/>
          </a:xfrm>
          <a:prstGeom prst="rect">
            <a:avLst/>
          </a:prstGeom>
          <a:noFill/>
          <a:ln/>
        </p:spPr>
        <p:txBody>
          <a:bodyPr wrap="square" lIns="0" tIns="0" rIns="0" bIns="0" rtlCol="0" anchor="t"/>
          <a:lstStyle/>
          <a:p>
            <a:pPr marL="0" indent="0" algn="l">
              <a:lnSpc>
                <a:spcPts val="2350"/>
              </a:lnSpc>
              <a:buNone/>
            </a:pPr>
            <a:r>
              <a:rPr lang="en-US" sz="1900" dirty="0">
                <a:solidFill>
                  <a:srgbClr val="FFE5E5"/>
                </a:solidFill>
                <a:latin typeface="Dela Gothic One" pitchFamily="34" charset="0"/>
                <a:ea typeface="Dela Gothic One" pitchFamily="34" charset="-122"/>
                <a:cs typeface="Dela Gothic One" pitchFamily="34" charset="-120"/>
              </a:rPr>
              <a:t>Irreversible Identity Compromise</a:t>
            </a:r>
            <a:endParaRPr lang="en-US" sz="1900" dirty="0"/>
          </a:p>
        </p:txBody>
      </p:sp>
      <p:sp>
        <p:nvSpPr>
          <p:cNvPr id="6" name="Text 3"/>
          <p:cNvSpPr/>
          <p:nvPr/>
        </p:nvSpPr>
        <p:spPr>
          <a:xfrm>
            <a:off x="836533" y="3400187"/>
            <a:ext cx="3451622" cy="1768078"/>
          </a:xfrm>
          <a:prstGeom prst="rect">
            <a:avLst/>
          </a:prstGeom>
          <a:noFill/>
          <a:ln/>
        </p:spPr>
        <p:txBody>
          <a:bodyPr wrap="square" lIns="0" tIns="0" rIns="0" bIns="0" rtlCol="0" anchor="t"/>
          <a:lstStyle/>
          <a:p>
            <a:pPr marL="0" indent="0" algn="l">
              <a:lnSpc>
                <a:spcPts val="2300"/>
              </a:lnSpc>
              <a:buNone/>
            </a:pPr>
            <a:r>
              <a:rPr lang="en-US" sz="1450" dirty="0">
                <a:solidFill>
                  <a:srgbClr val="FFE5E5"/>
                </a:solidFill>
                <a:latin typeface="DM Sans" pitchFamily="34" charset="0"/>
                <a:ea typeface="DM Sans" pitchFamily="34" charset="-122"/>
                <a:cs typeface="DM Sans" pitchFamily="34" charset="-120"/>
              </a:rPr>
              <a:t>Unlike passwords or PINs that can be changed, fingerprints are permanent and unique biometric identifiers. Once your fingerprint data is compromised, it cannot be altered or reset, leaving your identity perpetually vulnerable.</a:t>
            </a:r>
            <a:endParaRPr lang="en-US" sz="1450" dirty="0"/>
          </a:p>
        </p:txBody>
      </p:sp>
      <p:sp>
        <p:nvSpPr>
          <p:cNvPr id="7" name="Shape 4"/>
          <p:cNvSpPr/>
          <p:nvPr/>
        </p:nvSpPr>
        <p:spPr>
          <a:xfrm>
            <a:off x="4664154" y="2491859"/>
            <a:ext cx="3835241" cy="2868216"/>
          </a:xfrm>
          <a:prstGeom prst="roundRect">
            <a:avLst>
              <a:gd name="adj" fmla="val 2697"/>
            </a:avLst>
          </a:prstGeom>
          <a:solidFill>
            <a:srgbClr val="740B0B"/>
          </a:solidFill>
          <a:ln w="7620">
            <a:solidFill>
              <a:srgbClr val="8D2424"/>
            </a:solidFill>
            <a:prstDash val="solid"/>
          </a:ln>
        </p:spPr>
      </p:sp>
      <p:sp>
        <p:nvSpPr>
          <p:cNvPr id="8" name="Text 5"/>
          <p:cNvSpPr/>
          <p:nvPr/>
        </p:nvSpPr>
        <p:spPr>
          <a:xfrm>
            <a:off x="4855964" y="2683669"/>
            <a:ext cx="3451622" cy="606028"/>
          </a:xfrm>
          <a:prstGeom prst="rect">
            <a:avLst/>
          </a:prstGeom>
          <a:noFill/>
          <a:ln/>
        </p:spPr>
        <p:txBody>
          <a:bodyPr wrap="square" lIns="0" tIns="0" rIns="0" bIns="0" rtlCol="0" anchor="t"/>
          <a:lstStyle/>
          <a:p>
            <a:pPr marL="0" indent="0" algn="l">
              <a:lnSpc>
                <a:spcPts val="2350"/>
              </a:lnSpc>
              <a:buNone/>
            </a:pPr>
            <a:r>
              <a:rPr lang="en-US" sz="1900" dirty="0">
                <a:solidFill>
                  <a:srgbClr val="FFE5E5"/>
                </a:solidFill>
                <a:latin typeface="Dela Gothic One" pitchFamily="34" charset="0"/>
                <a:ea typeface="Dela Gothic One" pitchFamily="34" charset="-122"/>
                <a:cs typeface="Dela Gothic One" pitchFamily="34" charset="-120"/>
              </a:rPr>
              <a:t>Gateway to Future Fraud</a:t>
            </a:r>
            <a:endParaRPr lang="en-US" sz="1900" dirty="0"/>
          </a:p>
        </p:txBody>
      </p:sp>
      <p:sp>
        <p:nvSpPr>
          <p:cNvPr id="9" name="Text 6"/>
          <p:cNvSpPr/>
          <p:nvPr/>
        </p:nvSpPr>
        <p:spPr>
          <a:xfrm>
            <a:off x="4855964" y="3400187"/>
            <a:ext cx="3451622" cy="1768078"/>
          </a:xfrm>
          <a:prstGeom prst="rect">
            <a:avLst/>
          </a:prstGeom>
          <a:noFill/>
          <a:ln/>
        </p:spPr>
        <p:txBody>
          <a:bodyPr wrap="square" lIns="0" tIns="0" rIns="0" bIns="0" rtlCol="0" anchor="t"/>
          <a:lstStyle/>
          <a:p>
            <a:pPr marL="0" indent="0" algn="l">
              <a:lnSpc>
                <a:spcPts val="2300"/>
              </a:lnSpc>
              <a:buNone/>
            </a:pPr>
            <a:r>
              <a:rPr lang="en-US" sz="1450" dirty="0">
                <a:solidFill>
                  <a:srgbClr val="FFE5E5"/>
                </a:solidFill>
                <a:latin typeface="DM Sans" pitchFamily="34" charset="0"/>
                <a:ea typeface="DM Sans" pitchFamily="34" charset="-122"/>
                <a:cs typeface="DM Sans" pitchFamily="34" charset="-120"/>
              </a:rPr>
              <a:t>A compromised fingerprint can serve as a key to unlock various future fraudulent activities. It could be used to impersonate you for other biometric-authenticated services, creating long-term identity theft risks.</a:t>
            </a:r>
            <a:endParaRPr lang="en-US" sz="1450" dirty="0"/>
          </a:p>
        </p:txBody>
      </p:sp>
      <p:sp>
        <p:nvSpPr>
          <p:cNvPr id="10" name="Shape 7"/>
          <p:cNvSpPr/>
          <p:nvPr/>
        </p:nvSpPr>
        <p:spPr>
          <a:xfrm>
            <a:off x="644723" y="5544264"/>
            <a:ext cx="7854553" cy="1681163"/>
          </a:xfrm>
          <a:prstGeom prst="roundRect">
            <a:avLst>
              <a:gd name="adj" fmla="val 4602"/>
            </a:avLst>
          </a:prstGeom>
          <a:solidFill>
            <a:srgbClr val="740B0B"/>
          </a:solidFill>
          <a:ln w="7620">
            <a:solidFill>
              <a:srgbClr val="8D2424"/>
            </a:solidFill>
            <a:prstDash val="solid"/>
          </a:ln>
        </p:spPr>
      </p:sp>
      <p:sp>
        <p:nvSpPr>
          <p:cNvPr id="11" name="Text 8"/>
          <p:cNvSpPr/>
          <p:nvPr/>
        </p:nvSpPr>
        <p:spPr>
          <a:xfrm>
            <a:off x="836533" y="5736074"/>
            <a:ext cx="3568065" cy="303014"/>
          </a:xfrm>
          <a:prstGeom prst="rect">
            <a:avLst/>
          </a:prstGeom>
          <a:noFill/>
          <a:ln/>
        </p:spPr>
        <p:txBody>
          <a:bodyPr wrap="none" lIns="0" tIns="0" rIns="0" bIns="0" rtlCol="0" anchor="t"/>
          <a:lstStyle/>
          <a:p>
            <a:pPr marL="0" indent="0" algn="l">
              <a:lnSpc>
                <a:spcPts val="2350"/>
              </a:lnSpc>
              <a:buNone/>
            </a:pPr>
            <a:r>
              <a:rPr lang="en-US" sz="1900" dirty="0">
                <a:solidFill>
                  <a:srgbClr val="FFE5E5"/>
                </a:solidFill>
                <a:latin typeface="Dela Gothic One" pitchFamily="34" charset="0"/>
                <a:ea typeface="Dela Gothic One" pitchFamily="34" charset="-122"/>
                <a:cs typeface="Dela Gothic One" pitchFamily="34" charset="-120"/>
              </a:rPr>
              <a:t>Loss of Trust in Systems</a:t>
            </a:r>
            <a:endParaRPr lang="en-US" sz="1900" dirty="0"/>
          </a:p>
        </p:txBody>
      </p:sp>
      <p:sp>
        <p:nvSpPr>
          <p:cNvPr id="12" name="Text 9"/>
          <p:cNvSpPr/>
          <p:nvPr/>
        </p:nvSpPr>
        <p:spPr>
          <a:xfrm>
            <a:off x="836533" y="6149578"/>
            <a:ext cx="7470934" cy="884039"/>
          </a:xfrm>
          <a:prstGeom prst="rect">
            <a:avLst/>
          </a:prstGeom>
          <a:noFill/>
          <a:ln/>
        </p:spPr>
        <p:txBody>
          <a:bodyPr wrap="square" lIns="0" tIns="0" rIns="0" bIns="0" rtlCol="0" anchor="t"/>
          <a:lstStyle/>
          <a:p>
            <a:pPr marL="0" indent="0" algn="l">
              <a:lnSpc>
                <a:spcPts val="2300"/>
              </a:lnSpc>
              <a:buNone/>
            </a:pPr>
            <a:r>
              <a:rPr lang="en-US" sz="1450" dirty="0">
                <a:solidFill>
                  <a:srgbClr val="FFE5E5"/>
                </a:solidFill>
                <a:latin typeface="DM Sans" pitchFamily="34" charset="0"/>
                <a:ea typeface="DM Sans" pitchFamily="34" charset="-122"/>
                <a:cs typeface="DM Sans" pitchFamily="34" charset="-120"/>
              </a:rPr>
              <a:t>The exploitation of biometric systems erodes public trust in secure identification methods. This can have broader societal implications, making people hesitant to use essential digital services that rely on biometrics.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0923" y="895350"/>
            <a:ext cx="9360456" cy="677585"/>
          </a:xfrm>
          <a:prstGeom prst="rect">
            <a:avLst/>
          </a:prstGeom>
          <a:noFill/>
          <a:ln/>
        </p:spPr>
        <p:txBody>
          <a:bodyPr wrap="none" lIns="0" tIns="0" rIns="0" bIns="0" rtlCol="0" anchor="t"/>
          <a:lstStyle/>
          <a:p>
            <a:pPr marL="0" indent="0" algn="l">
              <a:lnSpc>
                <a:spcPts val="5300"/>
              </a:lnSpc>
              <a:buNone/>
            </a:pPr>
            <a:r>
              <a:rPr lang="en-US" sz="4250" dirty="0">
                <a:solidFill>
                  <a:srgbClr val="FAEBEB"/>
                </a:solidFill>
                <a:latin typeface="Dela Gothic One" pitchFamily="34" charset="0"/>
                <a:ea typeface="Dela Gothic One" pitchFamily="34" charset="-122"/>
                <a:cs typeface="Dela Gothic One" pitchFamily="34" charset="-120"/>
              </a:rPr>
              <a:t>Real Examples from Pakistan</a:t>
            </a:r>
            <a:endParaRPr lang="en-US" sz="4250" dirty="0"/>
          </a:p>
        </p:txBody>
      </p:sp>
      <p:sp>
        <p:nvSpPr>
          <p:cNvPr id="3" name="Shape 1"/>
          <p:cNvSpPr/>
          <p:nvPr/>
        </p:nvSpPr>
        <p:spPr>
          <a:xfrm>
            <a:off x="720923" y="1984891"/>
            <a:ext cx="13188553" cy="5349240"/>
          </a:xfrm>
          <a:prstGeom prst="roundRect">
            <a:avLst>
              <a:gd name="adj" fmla="val 1617"/>
            </a:avLst>
          </a:prstGeom>
          <a:noFill/>
          <a:ln w="7620">
            <a:solidFill>
              <a:srgbClr val="FFFFFF">
                <a:alpha val="24000"/>
              </a:srgbClr>
            </a:solidFill>
            <a:prstDash val="solid"/>
          </a:ln>
        </p:spPr>
      </p:sp>
      <p:sp>
        <p:nvSpPr>
          <p:cNvPr id="4" name="Shape 2"/>
          <p:cNvSpPr/>
          <p:nvPr/>
        </p:nvSpPr>
        <p:spPr>
          <a:xfrm>
            <a:off x="728543" y="1992511"/>
            <a:ext cx="13173313" cy="591979"/>
          </a:xfrm>
          <a:prstGeom prst="rect">
            <a:avLst/>
          </a:prstGeom>
          <a:solidFill>
            <a:srgbClr val="FFFFFF">
              <a:alpha val="4000"/>
            </a:srgbClr>
          </a:solidFill>
          <a:ln/>
        </p:spPr>
      </p:sp>
      <p:sp>
        <p:nvSpPr>
          <p:cNvPr id="5" name="Text 3"/>
          <p:cNvSpPr/>
          <p:nvPr/>
        </p:nvSpPr>
        <p:spPr>
          <a:xfrm>
            <a:off x="934522" y="2123718"/>
            <a:ext cx="6170890" cy="329565"/>
          </a:xfrm>
          <a:prstGeom prst="rect">
            <a:avLst/>
          </a:prstGeom>
          <a:noFill/>
          <a:ln/>
        </p:spPr>
        <p:txBody>
          <a:bodyPr wrap="none" lIns="0" tIns="0" rIns="0" bIns="0" rtlCol="0" anchor="t"/>
          <a:lstStyle/>
          <a:p>
            <a:pPr marL="0" indent="0" algn="l">
              <a:lnSpc>
                <a:spcPts val="2550"/>
              </a:lnSpc>
              <a:buNone/>
            </a:pPr>
            <a:r>
              <a:rPr lang="en-US" sz="1600" b="1" dirty="0">
                <a:solidFill>
                  <a:srgbClr val="FFE5E5"/>
                </a:solidFill>
                <a:latin typeface="DM Sans" pitchFamily="34" charset="0"/>
                <a:ea typeface="DM Sans" pitchFamily="34" charset="-122"/>
                <a:cs typeface="DM Sans" pitchFamily="34" charset="-120"/>
              </a:rPr>
              <a:t>Incident</a:t>
            </a:r>
            <a:endParaRPr lang="en-US" sz="1600" dirty="0"/>
          </a:p>
        </p:txBody>
      </p:sp>
      <p:sp>
        <p:nvSpPr>
          <p:cNvPr id="6" name="Text 4"/>
          <p:cNvSpPr/>
          <p:nvPr/>
        </p:nvSpPr>
        <p:spPr>
          <a:xfrm>
            <a:off x="7524988" y="2123718"/>
            <a:ext cx="6170890" cy="329565"/>
          </a:xfrm>
          <a:prstGeom prst="rect">
            <a:avLst/>
          </a:prstGeom>
          <a:noFill/>
          <a:ln/>
        </p:spPr>
        <p:txBody>
          <a:bodyPr wrap="none" lIns="0" tIns="0" rIns="0" bIns="0" rtlCol="0" anchor="t"/>
          <a:lstStyle/>
          <a:p>
            <a:pPr marL="0" indent="0" algn="l">
              <a:lnSpc>
                <a:spcPts val="2550"/>
              </a:lnSpc>
              <a:buNone/>
            </a:pPr>
            <a:r>
              <a:rPr lang="en-US" sz="1600" b="1" dirty="0">
                <a:solidFill>
                  <a:srgbClr val="FFE5E5"/>
                </a:solidFill>
                <a:latin typeface="DM Sans" pitchFamily="34" charset="0"/>
                <a:ea typeface="DM Sans" pitchFamily="34" charset="-122"/>
                <a:cs typeface="DM Sans" pitchFamily="34" charset="-120"/>
              </a:rPr>
              <a:t>Details</a:t>
            </a:r>
            <a:endParaRPr lang="en-US" sz="1600" dirty="0"/>
          </a:p>
        </p:txBody>
      </p:sp>
      <p:sp>
        <p:nvSpPr>
          <p:cNvPr id="7" name="Shape 5"/>
          <p:cNvSpPr/>
          <p:nvPr/>
        </p:nvSpPr>
        <p:spPr>
          <a:xfrm>
            <a:off x="728543" y="2584490"/>
            <a:ext cx="13173313" cy="1580674"/>
          </a:xfrm>
          <a:prstGeom prst="rect">
            <a:avLst/>
          </a:prstGeom>
          <a:solidFill>
            <a:srgbClr val="000000">
              <a:alpha val="4000"/>
            </a:srgbClr>
          </a:solidFill>
          <a:ln/>
        </p:spPr>
      </p:sp>
      <p:sp>
        <p:nvSpPr>
          <p:cNvPr id="8" name="Text 6"/>
          <p:cNvSpPr/>
          <p:nvPr/>
        </p:nvSpPr>
        <p:spPr>
          <a:xfrm>
            <a:off x="934522" y="2715697"/>
            <a:ext cx="6170890" cy="329565"/>
          </a:xfrm>
          <a:prstGeom prst="rect">
            <a:avLst/>
          </a:prstGeom>
          <a:noFill/>
          <a:ln/>
        </p:spPr>
        <p:txBody>
          <a:bodyPr wrap="non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FIA Bust in Karachi (2023)</a:t>
            </a:r>
            <a:endParaRPr lang="en-US" sz="1600" dirty="0"/>
          </a:p>
        </p:txBody>
      </p:sp>
      <p:sp>
        <p:nvSpPr>
          <p:cNvPr id="9" name="Text 7"/>
          <p:cNvSpPr/>
          <p:nvPr/>
        </p:nvSpPr>
        <p:spPr>
          <a:xfrm>
            <a:off x="7524988" y="2715697"/>
            <a:ext cx="6170890" cy="1318260"/>
          </a:xfrm>
          <a:prstGeom prst="rect">
            <a:avLst/>
          </a:prstGeom>
          <a:noFill/>
          <a:ln/>
        </p:spPr>
        <p:txBody>
          <a:bodyPr wrap="squar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The Federal Investigation Agency (FIA) arrested a gang in Karachi for operating a large-scale SIM card fraud. They seized over 6,000 fake fingerprints and devices used to activate fraudulent SIMs, demonstrating the scale of the operation.</a:t>
            </a:r>
            <a:endParaRPr lang="en-US" sz="1600" dirty="0"/>
          </a:p>
        </p:txBody>
      </p:sp>
      <p:sp>
        <p:nvSpPr>
          <p:cNvPr id="10" name="Shape 8"/>
          <p:cNvSpPr/>
          <p:nvPr/>
        </p:nvSpPr>
        <p:spPr>
          <a:xfrm>
            <a:off x="728543" y="4165163"/>
            <a:ext cx="13173313" cy="1580674"/>
          </a:xfrm>
          <a:prstGeom prst="rect">
            <a:avLst/>
          </a:prstGeom>
          <a:solidFill>
            <a:srgbClr val="FFFFFF">
              <a:alpha val="4000"/>
            </a:srgbClr>
          </a:solidFill>
          <a:ln/>
        </p:spPr>
      </p:sp>
      <p:sp>
        <p:nvSpPr>
          <p:cNvPr id="11" name="Text 9"/>
          <p:cNvSpPr/>
          <p:nvPr/>
        </p:nvSpPr>
        <p:spPr>
          <a:xfrm>
            <a:off x="934522" y="4296370"/>
            <a:ext cx="6170890" cy="329565"/>
          </a:xfrm>
          <a:prstGeom prst="rect">
            <a:avLst/>
          </a:prstGeom>
          <a:noFill/>
          <a:ln/>
        </p:spPr>
        <p:txBody>
          <a:bodyPr wrap="non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Mobile Wallet Theft</a:t>
            </a:r>
            <a:endParaRPr lang="en-US" sz="1600" dirty="0"/>
          </a:p>
        </p:txBody>
      </p:sp>
      <p:sp>
        <p:nvSpPr>
          <p:cNvPr id="12" name="Text 10"/>
          <p:cNvSpPr/>
          <p:nvPr/>
        </p:nvSpPr>
        <p:spPr>
          <a:xfrm>
            <a:off x="7524988" y="4296370"/>
            <a:ext cx="6170890" cy="1318260"/>
          </a:xfrm>
          <a:prstGeom prst="rect">
            <a:avLst/>
          </a:prstGeom>
          <a:noFill/>
          <a:ln/>
        </p:spPr>
        <p:txBody>
          <a:bodyPr wrap="squar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Numerous reports have emerged of victims losing substantial amounts of money from their Easypaisa and JazzCash mobile wallets. Fraudsters gained unauthorized access by linking these accounts to SIMs activated with stolen fingerprints.</a:t>
            </a:r>
            <a:endParaRPr lang="en-US" sz="1600" dirty="0"/>
          </a:p>
        </p:txBody>
      </p:sp>
      <p:sp>
        <p:nvSpPr>
          <p:cNvPr id="13" name="Shape 11"/>
          <p:cNvSpPr/>
          <p:nvPr/>
        </p:nvSpPr>
        <p:spPr>
          <a:xfrm>
            <a:off x="728543" y="5745837"/>
            <a:ext cx="13173313" cy="1580674"/>
          </a:xfrm>
          <a:prstGeom prst="rect">
            <a:avLst/>
          </a:prstGeom>
          <a:solidFill>
            <a:srgbClr val="000000">
              <a:alpha val="4000"/>
            </a:srgbClr>
          </a:solidFill>
          <a:ln/>
        </p:spPr>
      </p:sp>
      <p:sp>
        <p:nvSpPr>
          <p:cNvPr id="14" name="Text 12"/>
          <p:cNvSpPr/>
          <p:nvPr/>
        </p:nvSpPr>
        <p:spPr>
          <a:xfrm>
            <a:off x="934522" y="5877044"/>
            <a:ext cx="6170890" cy="329565"/>
          </a:xfrm>
          <a:prstGeom prst="rect">
            <a:avLst/>
          </a:prstGeom>
          <a:noFill/>
          <a:ln/>
        </p:spPr>
        <p:txBody>
          <a:bodyPr wrap="non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Rising Cybercrime</a:t>
            </a:r>
            <a:endParaRPr lang="en-US" sz="1600" dirty="0"/>
          </a:p>
        </p:txBody>
      </p:sp>
      <p:sp>
        <p:nvSpPr>
          <p:cNvPr id="15" name="Text 13"/>
          <p:cNvSpPr/>
          <p:nvPr/>
        </p:nvSpPr>
        <p:spPr>
          <a:xfrm>
            <a:off x="7524988" y="5877044"/>
            <a:ext cx="6170890" cy="1318260"/>
          </a:xfrm>
          <a:prstGeom prst="rect">
            <a:avLst/>
          </a:prstGeom>
          <a:noFill/>
          <a:ln/>
        </p:spPr>
        <p:txBody>
          <a:bodyPr wrap="squar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Pakistan has seen a notable increase in cybercrime rates directly attributable to SIM-linked fraud. This includes online scams, blackmail, and other illicit activities facilitated by anonymous or fraudulently acquired SIM cards.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7343" y="627459"/>
            <a:ext cx="6790134" cy="608409"/>
          </a:xfrm>
          <a:prstGeom prst="rect">
            <a:avLst/>
          </a:prstGeom>
          <a:noFill/>
          <a:ln/>
        </p:spPr>
        <p:txBody>
          <a:bodyPr wrap="none" lIns="0" tIns="0" rIns="0" bIns="0" rtlCol="0" anchor="t"/>
          <a:lstStyle/>
          <a:p>
            <a:pPr marL="0" indent="0" algn="l">
              <a:lnSpc>
                <a:spcPts val="4750"/>
              </a:lnSpc>
              <a:buNone/>
            </a:pPr>
            <a:r>
              <a:rPr lang="en-US" sz="3800" dirty="0">
                <a:solidFill>
                  <a:srgbClr val="FAEBEB"/>
                </a:solidFill>
                <a:latin typeface="Dela Gothic One" pitchFamily="34" charset="0"/>
                <a:ea typeface="Dela Gothic One" pitchFamily="34" charset="-122"/>
                <a:cs typeface="Dela Gothic One" pitchFamily="34" charset="-120"/>
              </a:rPr>
              <a:t>How to Protect Yourself</a:t>
            </a:r>
            <a:endParaRPr lang="en-US" sz="3800" dirty="0"/>
          </a:p>
        </p:txBody>
      </p:sp>
      <p:pic>
        <p:nvPicPr>
          <p:cNvPr id="3" name="Image 0" descr="preencoded.png"/>
          <p:cNvPicPr>
            <a:picLocks noChangeAspect="1"/>
          </p:cNvPicPr>
          <p:nvPr/>
        </p:nvPicPr>
        <p:blipFill>
          <a:blip r:embed="rId3"/>
          <a:stretch>
            <a:fillRect/>
          </a:stretch>
        </p:blipFill>
        <p:spPr>
          <a:xfrm>
            <a:off x="2881074" y="1605677"/>
            <a:ext cx="2200275" cy="1967984"/>
          </a:xfrm>
          <a:prstGeom prst="rect">
            <a:avLst/>
          </a:prstGeom>
        </p:spPr>
      </p:pic>
      <p:pic>
        <p:nvPicPr>
          <p:cNvPr id="4" name="Image 1" descr="preencoded.png"/>
          <p:cNvPicPr>
            <a:picLocks noChangeAspect="1"/>
          </p:cNvPicPr>
          <p:nvPr/>
        </p:nvPicPr>
        <p:blipFill>
          <a:blip r:embed="rId4"/>
          <a:stretch>
            <a:fillRect/>
          </a:stretch>
        </p:blipFill>
        <p:spPr>
          <a:xfrm>
            <a:off x="3851196" y="2694503"/>
            <a:ext cx="260033" cy="325041"/>
          </a:xfrm>
          <a:prstGeom prst="rect">
            <a:avLst/>
          </a:prstGeom>
        </p:spPr>
      </p:pic>
      <p:sp>
        <p:nvSpPr>
          <p:cNvPr id="5" name="Text 1"/>
          <p:cNvSpPr/>
          <p:nvPr/>
        </p:nvSpPr>
        <p:spPr>
          <a:xfrm>
            <a:off x="5266253" y="1938457"/>
            <a:ext cx="4832866" cy="304205"/>
          </a:xfrm>
          <a:prstGeom prst="rect">
            <a:avLst/>
          </a:prstGeom>
          <a:noFill/>
          <a:ln/>
        </p:spPr>
        <p:txBody>
          <a:bodyPr wrap="none" lIns="0" tIns="0" rIns="0" bIns="0" rtlCol="0" anchor="t"/>
          <a:lstStyle/>
          <a:p>
            <a:pPr marL="0" indent="0" algn="l">
              <a:lnSpc>
                <a:spcPts val="2350"/>
              </a:lnSpc>
              <a:buNone/>
            </a:pPr>
            <a:r>
              <a:rPr lang="en-US" sz="1900" dirty="0">
                <a:solidFill>
                  <a:srgbClr val="FFE5E5"/>
                </a:solidFill>
                <a:latin typeface="Dela Gothic One" pitchFamily="34" charset="0"/>
                <a:ea typeface="Dela Gothic One" pitchFamily="34" charset="-122"/>
                <a:cs typeface="Dela Gothic One" pitchFamily="34" charset="-120"/>
              </a:rPr>
              <a:t>Be Skeptical of "Free SIM" Offers</a:t>
            </a:r>
            <a:endParaRPr lang="en-US" sz="1900" dirty="0"/>
          </a:p>
        </p:txBody>
      </p:sp>
      <p:sp>
        <p:nvSpPr>
          <p:cNvPr id="6" name="Text 2"/>
          <p:cNvSpPr/>
          <p:nvPr/>
        </p:nvSpPr>
        <p:spPr>
          <a:xfrm>
            <a:off x="5266253" y="2353628"/>
            <a:ext cx="8531900" cy="887254"/>
          </a:xfrm>
          <a:prstGeom prst="rect">
            <a:avLst/>
          </a:prstGeom>
          <a:noFill/>
          <a:ln/>
        </p:spPr>
        <p:txBody>
          <a:bodyPr wrap="square" lIns="0" tIns="0" rIns="0" bIns="0" rtlCol="0" anchor="t"/>
          <a:lstStyle/>
          <a:p>
            <a:pPr marL="0" indent="0" algn="l">
              <a:lnSpc>
                <a:spcPts val="2300"/>
              </a:lnSpc>
              <a:buNone/>
            </a:pPr>
            <a:r>
              <a:rPr lang="en-US" sz="1450" dirty="0">
                <a:solidFill>
                  <a:srgbClr val="FFE5E5"/>
                </a:solidFill>
                <a:latin typeface="DM Sans" pitchFamily="34" charset="0"/>
                <a:ea typeface="DM Sans" pitchFamily="34" charset="-122"/>
                <a:cs typeface="DM Sans" pitchFamily="34" charset="-120"/>
              </a:rPr>
              <a:t>Never provide your fingerprints or CNIC details for any unsolicited "free SIM" offers, especially if they seem too good to be true. Legitimate SIM activations require proper verification at authorized centers.</a:t>
            </a:r>
            <a:endParaRPr lang="en-US" sz="1450" dirty="0"/>
          </a:p>
        </p:txBody>
      </p:sp>
      <p:sp>
        <p:nvSpPr>
          <p:cNvPr id="7" name="Shape 3"/>
          <p:cNvSpPr/>
          <p:nvPr/>
        </p:nvSpPr>
        <p:spPr>
          <a:xfrm>
            <a:off x="5127546" y="3587234"/>
            <a:ext cx="8809315" cy="11430"/>
          </a:xfrm>
          <a:prstGeom prst="roundRect">
            <a:avLst>
              <a:gd name="adj" fmla="val 679653"/>
            </a:avLst>
          </a:prstGeom>
          <a:solidFill>
            <a:srgbClr val="8D2424"/>
          </a:solidFill>
          <a:ln/>
        </p:spPr>
      </p:sp>
      <p:pic>
        <p:nvPicPr>
          <p:cNvPr id="8" name="Image 2" descr="preencoded.png"/>
          <p:cNvPicPr>
            <a:picLocks noChangeAspect="1"/>
          </p:cNvPicPr>
          <p:nvPr/>
        </p:nvPicPr>
        <p:blipFill>
          <a:blip r:embed="rId5"/>
          <a:stretch>
            <a:fillRect/>
          </a:stretch>
        </p:blipFill>
        <p:spPr>
          <a:xfrm>
            <a:off x="1780818" y="3619857"/>
            <a:ext cx="4400669" cy="1967984"/>
          </a:xfrm>
          <a:prstGeom prst="rect">
            <a:avLst/>
          </a:prstGeom>
        </p:spPr>
      </p:pic>
      <p:pic>
        <p:nvPicPr>
          <p:cNvPr id="9" name="Image 3" descr="preencoded.png"/>
          <p:cNvPicPr>
            <a:picLocks noChangeAspect="1"/>
          </p:cNvPicPr>
          <p:nvPr/>
        </p:nvPicPr>
        <p:blipFill>
          <a:blip r:embed="rId6"/>
          <a:stretch>
            <a:fillRect/>
          </a:stretch>
        </p:blipFill>
        <p:spPr>
          <a:xfrm>
            <a:off x="3851077" y="4441269"/>
            <a:ext cx="260033" cy="325041"/>
          </a:xfrm>
          <a:prstGeom prst="rect">
            <a:avLst/>
          </a:prstGeom>
        </p:spPr>
      </p:pic>
      <p:sp>
        <p:nvSpPr>
          <p:cNvPr id="10" name="Text 4"/>
          <p:cNvSpPr/>
          <p:nvPr/>
        </p:nvSpPr>
        <p:spPr>
          <a:xfrm>
            <a:off x="6366391" y="3952637"/>
            <a:ext cx="3425190" cy="304205"/>
          </a:xfrm>
          <a:prstGeom prst="rect">
            <a:avLst/>
          </a:prstGeom>
          <a:noFill/>
          <a:ln/>
        </p:spPr>
        <p:txBody>
          <a:bodyPr wrap="none" lIns="0" tIns="0" rIns="0" bIns="0" rtlCol="0" anchor="t"/>
          <a:lstStyle/>
          <a:p>
            <a:pPr marL="0" indent="0" algn="l">
              <a:lnSpc>
                <a:spcPts val="2350"/>
              </a:lnSpc>
              <a:buNone/>
            </a:pPr>
            <a:r>
              <a:rPr lang="en-US" sz="1900" dirty="0">
                <a:solidFill>
                  <a:srgbClr val="FFE5E5"/>
                </a:solidFill>
                <a:latin typeface="Dela Gothic One" pitchFamily="34" charset="0"/>
                <a:ea typeface="Dela Gothic One" pitchFamily="34" charset="-122"/>
                <a:cs typeface="Dela Gothic One" pitchFamily="34" charset="-120"/>
              </a:rPr>
              <a:t>Verify SIM Registration</a:t>
            </a:r>
            <a:endParaRPr lang="en-US" sz="1900" dirty="0"/>
          </a:p>
        </p:txBody>
      </p:sp>
      <p:sp>
        <p:nvSpPr>
          <p:cNvPr id="11" name="Text 5"/>
          <p:cNvSpPr/>
          <p:nvPr/>
        </p:nvSpPr>
        <p:spPr>
          <a:xfrm>
            <a:off x="6366391" y="4367808"/>
            <a:ext cx="7431762" cy="887254"/>
          </a:xfrm>
          <a:prstGeom prst="rect">
            <a:avLst/>
          </a:prstGeom>
          <a:noFill/>
          <a:ln/>
        </p:spPr>
        <p:txBody>
          <a:bodyPr wrap="square" lIns="0" tIns="0" rIns="0" bIns="0" rtlCol="0" anchor="t"/>
          <a:lstStyle/>
          <a:p>
            <a:pPr marL="0" indent="0" algn="l">
              <a:lnSpc>
                <a:spcPts val="2300"/>
              </a:lnSpc>
              <a:buNone/>
            </a:pPr>
            <a:r>
              <a:rPr lang="en-US" sz="1450" dirty="0">
                <a:solidFill>
                  <a:srgbClr val="FFE5E5"/>
                </a:solidFill>
                <a:latin typeface="DM Sans" pitchFamily="34" charset="0"/>
                <a:ea typeface="DM Sans" pitchFamily="34" charset="-122"/>
                <a:cs typeface="DM Sans" pitchFamily="34" charset="-120"/>
              </a:rPr>
              <a:t>Always visit an official customer service center of the mobile network operator to activate or verify your SIM card. Avoid third-party vendors or unknown individuals offering such services.</a:t>
            </a:r>
            <a:endParaRPr lang="en-US" sz="1450" dirty="0"/>
          </a:p>
        </p:txBody>
      </p:sp>
      <p:sp>
        <p:nvSpPr>
          <p:cNvPr id="12" name="Shape 6"/>
          <p:cNvSpPr/>
          <p:nvPr/>
        </p:nvSpPr>
        <p:spPr>
          <a:xfrm>
            <a:off x="6227683" y="5601414"/>
            <a:ext cx="7709178" cy="11430"/>
          </a:xfrm>
          <a:prstGeom prst="roundRect">
            <a:avLst>
              <a:gd name="adj" fmla="val 679653"/>
            </a:avLst>
          </a:prstGeom>
          <a:solidFill>
            <a:srgbClr val="8D2424"/>
          </a:solidFill>
          <a:ln/>
        </p:spPr>
      </p:sp>
      <p:pic>
        <p:nvPicPr>
          <p:cNvPr id="13" name="Image 4" descr="preencoded.png"/>
          <p:cNvPicPr>
            <a:picLocks noChangeAspect="1"/>
          </p:cNvPicPr>
          <p:nvPr/>
        </p:nvPicPr>
        <p:blipFill>
          <a:blip r:embed="rId7"/>
          <a:stretch>
            <a:fillRect/>
          </a:stretch>
        </p:blipFill>
        <p:spPr>
          <a:xfrm>
            <a:off x="680680" y="5634038"/>
            <a:ext cx="6601063" cy="1967984"/>
          </a:xfrm>
          <a:prstGeom prst="rect">
            <a:avLst/>
          </a:prstGeom>
        </p:spPr>
      </p:pic>
      <p:pic>
        <p:nvPicPr>
          <p:cNvPr id="14" name="Image 5" descr="preencoded.png"/>
          <p:cNvPicPr>
            <a:picLocks noChangeAspect="1"/>
          </p:cNvPicPr>
          <p:nvPr/>
        </p:nvPicPr>
        <p:blipFill>
          <a:blip r:embed="rId8"/>
          <a:stretch>
            <a:fillRect/>
          </a:stretch>
        </p:blipFill>
        <p:spPr>
          <a:xfrm>
            <a:off x="3851196" y="6455450"/>
            <a:ext cx="260033" cy="325041"/>
          </a:xfrm>
          <a:prstGeom prst="rect">
            <a:avLst/>
          </a:prstGeom>
        </p:spPr>
      </p:pic>
      <p:sp>
        <p:nvSpPr>
          <p:cNvPr id="15" name="Text 7"/>
          <p:cNvSpPr/>
          <p:nvPr/>
        </p:nvSpPr>
        <p:spPr>
          <a:xfrm>
            <a:off x="7466648" y="5818942"/>
            <a:ext cx="3777853" cy="304205"/>
          </a:xfrm>
          <a:prstGeom prst="rect">
            <a:avLst/>
          </a:prstGeom>
          <a:noFill/>
          <a:ln/>
        </p:spPr>
        <p:txBody>
          <a:bodyPr wrap="none" lIns="0" tIns="0" rIns="0" bIns="0" rtlCol="0" anchor="t"/>
          <a:lstStyle/>
          <a:p>
            <a:pPr marL="0" indent="0" algn="l">
              <a:lnSpc>
                <a:spcPts val="2350"/>
              </a:lnSpc>
              <a:buNone/>
            </a:pPr>
            <a:r>
              <a:rPr lang="en-US" sz="1900" dirty="0">
                <a:solidFill>
                  <a:srgbClr val="FFE5E5"/>
                </a:solidFill>
                <a:latin typeface="Dela Gothic One" pitchFamily="34" charset="0"/>
                <a:ea typeface="Dela Gothic One" pitchFamily="34" charset="-122"/>
                <a:cs typeface="Dela Gothic One" pitchFamily="34" charset="-120"/>
              </a:rPr>
              <a:t>Check CNIC-Linked SIMs</a:t>
            </a:r>
            <a:endParaRPr lang="en-US" sz="1900" dirty="0"/>
          </a:p>
        </p:txBody>
      </p:sp>
      <p:sp>
        <p:nvSpPr>
          <p:cNvPr id="16" name="Text 8"/>
          <p:cNvSpPr/>
          <p:nvPr/>
        </p:nvSpPr>
        <p:spPr>
          <a:xfrm>
            <a:off x="7466648" y="6234113"/>
            <a:ext cx="6331506" cy="1183005"/>
          </a:xfrm>
          <a:prstGeom prst="rect">
            <a:avLst/>
          </a:prstGeom>
          <a:noFill/>
          <a:ln/>
        </p:spPr>
        <p:txBody>
          <a:bodyPr wrap="square" lIns="0" tIns="0" rIns="0" bIns="0" rtlCol="0" anchor="t"/>
          <a:lstStyle/>
          <a:p>
            <a:pPr marL="0" indent="0" algn="l">
              <a:lnSpc>
                <a:spcPts val="2300"/>
              </a:lnSpc>
              <a:buNone/>
            </a:pPr>
            <a:r>
              <a:rPr lang="en-US" sz="1450" dirty="0">
                <a:solidFill>
                  <a:srgbClr val="FFE5E5"/>
                </a:solidFill>
                <a:latin typeface="DM Sans" pitchFamily="34" charset="0"/>
                <a:ea typeface="DM Sans" pitchFamily="34" charset="-122"/>
                <a:cs typeface="DM Sans" pitchFamily="34" charset="-120"/>
              </a:rPr>
              <a:t>Regularly check the number of SIMs registered against your CNIC. You can do this by sending your CNIC number to 668 via SMS, a service provided by the Pakistan Telecommunication Authority (PTA). Immediately report any unrecognized SIMs.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1606" y="831652"/>
            <a:ext cx="7753588" cy="1306592"/>
          </a:xfrm>
          <a:prstGeom prst="rect">
            <a:avLst/>
          </a:prstGeom>
          <a:noFill/>
          <a:ln/>
        </p:spPr>
        <p:txBody>
          <a:bodyPr wrap="square" lIns="0" tIns="0" rIns="0" bIns="0" rtlCol="0" anchor="t"/>
          <a:lstStyle/>
          <a:p>
            <a:pPr marL="0" indent="0" algn="l">
              <a:lnSpc>
                <a:spcPts val="5100"/>
              </a:lnSpc>
              <a:buNone/>
            </a:pPr>
            <a:r>
              <a:rPr lang="en-US" sz="4100" dirty="0">
                <a:solidFill>
                  <a:srgbClr val="FAEBEB"/>
                </a:solidFill>
                <a:latin typeface="Dela Gothic One" pitchFamily="34" charset="0"/>
                <a:ea typeface="Dela Gothic One" pitchFamily="34" charset="-122"/>
                <a:cs typeface="Dela Gothic One" pitchFamily="34" charset="-120"/>
              </a:rPr>
              <a:t>What Authorities Are Doing</a:t>
            </a:r>
            <a:endParaRPr lang="en-US" sz="4100" dirty="0"/>
          </a:p>
        </p:txBody>
      </p:sp>
      <p:pic>
        <p:nvPicPr>
          <p:cNvPr id="4" name="Image 1" descr="preencoded.png"/>
          <p:cNvPicPr>
            <a:picLocks noChangeAspect="1"/>
          </p:cNvPicPr>
          <p:nvPr/>
        </p:nvPicPr>
        <p:blipFill>
          <a:blip r:embed="rId4"/>
          <a:stretch>
            <a:fillRect/>
          </a:stretch>
        </p:blipFill>
        <p:spPr>
          <a:xfrm>
            <a:off x="6181606" y="2436138"/>
            <a:ext cx="496491" cy="496491"/>
          </a:xfrm>
          <a:prstGeom prst="rect">
            <a:avLst/>
          </a:prstGeom>
        </p:spPr>
      </p:pic>
      <p:sp>
        <p:nvSpPr>
          <p:cNvPr id="5" name="Text 1"/>
          <p:cNvSpPr/>
          <p:nvPr/>
        </p:nvSpPr>
        <p:spPr>
          <a:xfrm>
            <a:off x="6181606" y="3131225"/>
            <a:ext cx="2418993" cy="653177"/>
          </a:xfrm>
          <a:prstGeom prst="rect">
            <a:avLst/>
          </a:prstGeom>
          <a:noFill/>
          <a:ln/>
        </p:spPr>
        <p:txBody>
          <a:bodyPr wrap="square" lIns="0" tIns="0" rIns="0" bIns="0" rtlCol="0" anchor="t"/>
          <a:lstStyle/>
          <a:p>
            <a:pPr marL="0" indent="0" algn="l">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Awareness Campaigns</a:t>
            </a:r>
            <a:endParaRPr lang="en-US" sz="2050" dirty="0"/>
          </a:p>
        </p:txBody>
      </p:sp>
      <p:sp>
        <p:nvSpPr>
          <p:cNvPr id="6" name="Text 2"/>
          <p:cNvSpPr/>
          <p:nvPr/>
        </p:nvSpPr>
        <p:spPr>
          <a:xfrm>
            <a:off x="6181606" y="3903583"/>
            <a:ext cx="2418993" cy="3494246"/>
          </a:xfrm>
          <a:prstGeom prst="rect">
            <a:avLst/>
          </a:prstGeom>
          <a:noFill/>
          <a:ln/>
        </p:spPr>
        <p:txBody>
          <a:bodyPr wrap="square" lIns="0" tIns="0" rIns="0" bIns="0" rtlCol="0" anchor="t"/>
          <a:lstStyle/>
          <a:p>
            <a:pPr marL="0" indent="0" algn="l">
              <a:lnSpc>
                <a:spcPts val="2500"/>
              </a:lnSpc>
              <a:buNone/>
            </a:pPr>
            <a:r>
              <a:rPr lang="en-US" sz="1550" dirty="0">
                <a:solidFill>
                  <a:srgbClr val="FFE5E5"/>
                </a:solidFill>
                <a:latin typeface="DM Sans" pitchFamily="34" charset="0"/>
                <a:ea typeface="DM Sans" pitchFamily="34" charset="-122"/>
                <a:cs typeface="DM Sans" pitchFamily="34" charset="-120"/>
              </a:rPr>
              <a:t>The Pakistan Telecommunication Authority (PTA) is actively running awareness campaigns through various media channels to educate the public about SIM card and fingerprint fraud and how to protect themselves from such scams.</a:t>
            </a:r>
            <a:endParaRPr lang="en-US" sz="1550" dirty="0"/>
          </a:p>
        </p:txBody>
      </p:sp>
      <p:pic>
        <p:nvPicPr>
          <p:cNvPr id="7" name="Image 2" descr="preencoded.png"/>
          <p:cNvPicPr>
            <a:picLocks noChangeAspect="1"/>
          </p:cNvPicPr>
          <p:nvPr/>
        </p:nvPicPr>
        <p:blipFill>
          <a:blip r:embed="rId5"/>
          <a:stretch>
            <a:fillRect/>
          </a:stretch>
        </p:blipFill>
        <p:spPr>
          <a:xfrm>
            <a:off x="8848844" y="2436138"/>
            <a:ext cx="496491" cy="496491"/>
          </a:xfrm>
          <a:prstGeom prst="rect">
            <a:avLst/>
          </a:prstGeom>
        </p:spPr>
      </p:pic>
      <p:sp>
        <p:nvSpPr>
          <p:cNvPr id="8" name="Text 3"/>
          <p:cNvSpPr/>
          <p:nvPr/>
        </p:nvSpPr>
        <p:spPr>
          <a:xfrm>
            <a:off x="8848844" y="3131225"/>
            <a:ext cx="2418993" cy="653177"/>
          </a:xfrm>
          <a:prstGeom prst="rect">
            <a:avLst/>
          </a:prstGeom>
          <a:noFill/>
          <a:ln/>
        </p:spPr>
        <p:txBody>
          <a:bodyPr wrap="square" lIns="0" tIns="0" rIns="0" bIns="0" rtlCol="0" anchor="t"/>
          <a:lstStyle/>
          <a:p>
            <a:pPr marL="0" indent="0" algn="l">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FIA Investigations</a:t>
            </a:r>
            <a:endParaRPr lang="en-US" sz="2050" dirty="0"/>
          </a:p>
        </p:txBody>
      </p:sp>
      <p:sp>
        <p:nvSpPr>
          <p:cNvPr id="9" name="Text 4"/>
          <p:cNvSpPr/>
          <p:nvPr/>
        </p:nvSpPr>
        <p:spPr>
          <a:xfrm>
            <a:off x="8848844" y="3903583"/>
            <a:ext cx="2418993" cy="3494246"/>
          </a:xfrm>
          <a:prstGeom prst="rect">
            <a:avLst/>
          </a:prstGeom>
          <a:noFill/>
          <a:ln/>
        </p:spPr>
        <p:txBody>
          <a:bodyPr wrap="square" lIns="0" tIns="0" rIns="0" bIns="0" rtlCol="0" anchor="t"/>
          <a:lstStyle/>
          <a:p>
            <a:pPr marL="0" indent="0" algn="l">
              <a:lnSpc>
                <a:spcPts val="2500"/>
              </a:lnSpc>
              <a:buNone/>
            </a:pPr>
            <a:r>
              <a:rPr lang="en-US" sz="1550" dirty="0">
                <a:solidFill>
                  <a:srgbClr val="FFE5E5"/>
                </a:solidFill>
                <a:latin typeface="DM Sans" pitchFamily="34" charset="0"/>
                <a:ea typeface="DM Sans" pitchFamily="34" charset="-122"/>
                <a:cs typeface="DM Sans" pitchFamily="34" charset="-120"/>
              </a:rPr>
              <a:t>The Federal Investigation Agency (FIA) Cyber Crime Wing is rigorously investigating reported cases of fraud, leading to numerous arrests of organized gangs involved in these illicit activities. Their efforts are crucial in dismantling these networks.</a:t>
            </a:r>
            <a:endParaRPr lang="en-US" sz="1550" dirty="0"/>
          </a:p>
        </p:txBody>
      </p:sp>
      <p:pic>
        <p:nvPicPr>
          <p:cNvPr id="10" name="Image 3" descr="preencoded.png"/>
          <p:cNvPicPr>
            <a:picLocks noChangeAspect="1"/>
          </p:cNvPicPr>
          <p:nvPr/>
        </p:nvPicPr>
        <p:blipFill>
          <a:blip r:embed="rId6"/>
          <a:stretch>
            <a:fillRect/>
          </a:stretch>
        </p:blipFill>
        <p:spPr>
          <a:xfrm>
            <a:off x="11516082" y="2436138"/>
            <a:ext cx="496491" cy="496491"/>
          </a:xfrm>
          <a:prstGeom prst="rect">
            <a:avLst/>
          </a:prstGeom>
        </p:spPr>
      </p:pic>
      <p:sp>
        <p:nvSpPr>
          <p:cNvPr id="11" name="Text 5"/>
          <p:cNvSpPr/>
          <p:nvPr/>
        </p:nvSpPr>
        <p:spPr>
          <a:xfrm>
            <a:off x="11516082" y="3131225"/>
            <a:ext cx="2418993" cy="653177"/>
          </a:xfrm>
          <a:prstGeom prst="rect">
            <a:avLst/>
          </a:prstGeom>
          <a:noFill/>
          <a:ln/>
        </p:spPr>
        <p:txBody>
          <a:bodyPr wrap="square" lIns="0" tIns="0" rIns="0" bIns="0" rtlCol="0" anchor="t"/>
          <a:lstStyle/>
          <a:p>
            <a:pPr marL="0" indent="0" algn="l">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Strengthening Verification</a:t>
            </a:r>
            <a:endParaRPr lang="en-US" sz="2050" dirty="0"/>
          </a:p>
        </p:txBody>
      </p:sp>
      <p:sp>
        <p:nvSpPr>
          <p:cNvPr id="12" name="Text 6"/>
          <p:cNvSpPr/>
          <p:nvPr/>
        </p:nvSpPr>
        <p:spPr>
          <a:xfrm>
            <a:off x="11516082" y="3903583"/>
            <a:ext cx="2418993" cy="3494246"/>
          </a:xfrm>
          <a:prstGeom prst="rect">
            <a:avLst/>
          </a:prstGeom>
          <a:noFill/>
          <a:ln/>
        </p:spPr>
        <p:txBody>
          <a:bodyPr wrap="square" lIns="0" tIns="0" rIns="0" bIns="0" rtlCol="0" anchor="t"/>
          <a:lstStyle/>
          <a:p>
            <a:pPr marL="0" indent="0" algn="l">
              <a:lnSpc>
                <a:spcPts val="2500"/>
              </a:lnSpc>
              <a:buNone/>
            </a:pPr>
            <a:r>
              <a:rPr lang="en-US" sz="1550" dirty="0">
                <a:solidFill>
                  <a:srgbClr val="FFE5E5"/>
                </a:solidFill>
                <a:latin typeface="DM Sans" pitchFamily="34" charset="0"/>
                <a:ea typeface="DM Sans" pitchFamily="34" charset="-122"/>
                <a:cs typeface="DM Sans" pitchFamily="34" charset="-120"/>
              </a:rPr>
              <a:t>Authorities are continuously working to strengthen biometric verification processes and implement advanced technologies to prevent fraudulent SIM activations. This includes improving the integrity of databases and verification devices.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634841"/>
            <a:ext cx="8982075"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Final Tips for Staying Safe</a:t>
            </a:r>
            <a:endParaRPr lang="en-US" sz="4450" dirty="0"/>
          </a:p>
        </p:txBody>
      </p:sp>
      <p:sp>
        <p:nvSpPr>
          <p:cNvPr id="3" name="Text 1"/>
          <p:cNvSpPr/>
          <p:nvPr/>
        </p:nvSpPr>
        <p:spPr>
          <a:xfrm>
            <a:off x="1844635" y="1780818"/>
            <a:ext cx="2850713" cy="356235"/>
          </a:xfrm>
          <a:prstGeom prst="rect">
            <a:avLst/>
          </a:prstGeom>
          <a:noFill/>
          <a:ln/>
        </p:spPr>
        <p:txBody>
          <a:bodyPr wrap="none" lIns="0" tIns="0" rIns="0" bIns="0" rtlCol="0" anchor="t"/>
          <a:lstStyle/>
          <a:p>
            <a:pPr marL="0" indent="0" algn="r">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Be Skeptical</a:t>
            </a:r>
            <a:endParaRPr lang="en-US" sz="2200" dirty="0"/>
          </a:p>
        </p:txBody>
      </p:sp>
      <p:sp>
        <p:nvSpPr>
          <p:cNvPr id="4" name="Text 2"/>
          <p:cNvSpPr/>
          <p:nvPr/>
        </p:nvSpPr>
        <p:spPr>
          <a:xfrm>
            <a:off x="758309" y="2266950"/>
            <a:ext cx="3937040" cy="2080260"/>
          </a:xfrm>
          <a:prstGeom prst="rect">
            <a:avLst/>
          </a:prstGeom>
          <a:noFill/>
          <a:ln/>
        </p:spPr>
        <p:txBody>
          <a:bodyPr wrap="square" lIns="0" tIns="0" rIns="0" bIns="0" rtlCol="0" anchor="t"/>
          <a:lstStyle/>
          <a:p>
            <a:pPr marL="0" indent="0" algn="r">
              <a:lnSpc>
                <a:spcPts val="2700"/>
              </a:lnSpc>
              <a:buNone/>
            </a:pPr>
            <a:r>
              <a:rPr lang="en-US" sz="1700" dirty="0">
                <a:solidFill>
                  <a:srgbClr val="FFE5E5"/>
                </a:solidFill>
                <a:latin typeface="DM Sans" pitchFamily="34" charset="0"/>
                <a:ea typeface="DM Sans" pitchFamily="34" charset="-122"/>
                <a:cs typeface="DM Sans" pitchFamily="34" charset="-120"/>
              </a:rPr>
              <a:t>Always maintain a healthy skepticism towards unsolicited offers, especially those promising free services in exchange for personal biometric data. If an offer seems too good to be true, it likely is.</a:t>
            </a:r>
            <a:endParaRPr lang="en-US" sz="1700" dirty="0"/>
          </a:p>
        </p:txBody>
      </p:sp>
      <p:pic>
        <p:nvPicPr>
          <p:cNvPr id="5" name="Image 0" descr="preencoded.png"/>
          <p:cNvPicPr>
            <a:picLocks noChangeAspect="1"/>
          </p:cNvPicPr>
          <p:nvPr/>
        </p:nvPicPr>
        <p:blipFill>
          <a:blip r:embed="rId3"/>
          <a:stretch>
            <a:fillRect/>
          </a:stretch>
        </p:blipFill>
        <p:spPr>
          <a:xfrm>
            <a:off x="5020270" y="2392918"/>
            <a:ext cx="4589740" cy="4589740"/>
          </a:xfrm>
          <a:prstGeom prst="rect">
            <a:avLst/>
          </a:prstGeom>
        </p:spPr>
      </p:pic>
      <p:pic>
        <p:nvPicPr>
          <p:cNvPr id="6" name="Image 1" descr="preencoded.png"/>
          <p:cNvPicPr>
            <a:picLocks noChangeAspect="1"/>
          </p:cNvPicPr>
          <p:nvPr/>
        </p:nvPicPr>
        <p:blipFill>
          <a:blip r:embed="rId4"/>
          <a:stretch>
            <a:fillRect/>
          </a:stretch>
        </p:blipFill>
        <p:spPr>
          <a:xfrm>
            <a:off x="6017121" y="3349288"/>
            <a:ext cx="324088" cy="405170"/>
          </a:xfrm>
          <a:prstGeom prst="rect">
            <a:avLst/>
          </a:prstGeom>
        </p:spPr>
      </p:pic>
      <p:sp>
        <p:nvSpPr>
          <p:cNvPr id="7" name="Text 3"/>
          <p:cNvSpPr/>
          <p:nvPr/>
        </p:nvSpPr>
        <p:spPr>
          <a:xfrm>
            <a:off x="9934932" y="1780818"/>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Educate Others</a:t>
            </a:r>
            <a:endParaRPr lang="en-US" sz="2200" dirty="0"/>
          </a:p>
        </p:txBody>
      </p:sp>
      <p:sp>
        <p:nvSpPr>
          <p:cNvPr id="8" name="Text 4"/>
          <p:cNvSpPr/>
          <p:nvPr/>
        </p:nvSpPr>
        <p:spPr>
          <a:xfrm>
            <a:off x="9934932" y="2266950"/>
            <a:ext cx="3937159" cy="208026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Share information about SIM card and fingerprint fraud with your family and friends, particularly those who may be more susceptible to such scams. Collective awareness is a strong defense.</a:t>
            </a:r>
            <a:endParaRPr lang="en-US" sz="1700" dirty="0"/>
          </a:p>
        </p:txBody>
      </p:sp>
      <p:pic>
        <p:nvPicPr>
          <p:cNvPr id="9" name="Image 2" descr="preencoded.png"/>
          <p:cNvPicPr>
            <a:picLocks noChangeAspect="1"/>
          </p:cNvPicPr>
          <p:nvPr/>
        </p:nvPicPr>
        <p:blipFill>
          <a:blip r:embed="rId5"/>
          <a:stretch>
            <a:fillRect/>
          </a:stretch>
        </p:blipFill>
        <p:spPr>
          <a:xfrm>
            <a:off x="5020270" y="2392918"/>
            <a:ext cx="4589740" cy="4589740"/>
          </a:xfrm>
          <a:prstGeom prst="rect">
            <a:avLst/>
          </a:prstGeom>
        </p:spPr>
      </p:pic>
      <p:pic>
        <p:nvPicPr>
          <p:cNvPr id="10" name="Image 3" descr="preencoded.png"/>
          <p:cNvPicPr>
            <a:picLocks noChangeAspect="1"/>
          </p:cNvPicPr>
          <p:nvPr/>
        </p:nvPicPr>
        <p:blipFill>
          <a:blip r:embed="rId6"/>
          <a:stretch>
            <a:fillRect/>
          </a:stretch>
        </p:blipFill>
        <p:spPr>
          <a:xfrm>
            <a:off x="8288834" y="3349288"/>
            <a:ext cx="324088" cy="405170"/>
          </a:xfrm>
          <a:prstGeom prst="rect">
            <a:avLst/>
          </a:prstGeom>
        </p:spPr>
      </p:pic>
      <p:sp>
        <p:nvSpPr>
          <p:cNvPr id="11" name="Text 5"/>
          <p:cNvSpPr/>
          <p:nvPr/>
        </p:nvSpPr>
        <p:spPr>
          <a:xfrm>
            <a:off x="9934932" y="4672132"/>
            <a:ext cx="3937159" cy="712470"/>
          </a:xfrm>
          <a:prstGeom prst="rect">
            <a:avLst/>
          </a:prstGeom>
          <a:noFill/>
          <a:ln/>
        </p:spPr>
        <p:txBody>
          <a:bodyPr wrap="squar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Report Suspicious Activities</a:t>
            </a:r>
            <a:endParaRPr lang="en-US" sz="2200" dirty="0"/>
          </a:p>
        </p:txBody>
      </p:sp>
      <p:sp>
        <p:nvSpPr>
          <p:cNvPr id="12" name="Text 6"/>
          <p:cNvSpPr/>
          <p:nvPr/>
        </p:nvSpPr>
        <p:spPr>
          <a:xfrm>
            <a:off x="9934932" y="5514499"/>
            <a:ext cx="3937159" cy="208026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Do not hesitate to report any suspicious activities or unsolicited requests for biometric data to the PTA and FIA Cyber Crime Wing. Your timely report can help prevent others from falling victim to fraud.</a:t>
            </a:r>
            <a:endParaRPr lang="en-US" sz="1700" dirty="0"/>
          </a:p>
        </p:txBody>
      </p:sp>
      <p:pic>
        <p:nvPicPr>
          <p:cNvPr id="13" name="Image 4" descr="preencoded.png"/>
          <p:cNvPicPr>
            <a:picLocks noChangeAspect="1"/>
          </p:cNvPicPr>
          <p:nvPr/>
        </p:nvPicPr>
        <p:blipFill>
          <a:blip r:embed="rId7"/>
          <a:stretch>
            <a:fillRect/>
          </a:stretch>
        </p:blipFill>
        <p:spPr>
          <a:xfrm>
            <a:off x="5020270" y="2392918"/>
            <a:ext cx="4589740" cy="4589740"/>
          </a:xfrm>
          <a:prstGeom prst="rect">
            <a:avLst/>
          </a:prstGeom>
        </p:spPr>
      </p:pic>
      <p:pic>
        <p:nvPicPr>
          <p:cNvPr id="14" name="Image 5" descr="preencoded.png"/>
          <p:cNvPicPr>
            <a:picLocks noChangeAspect="1"/>
          </p:cNvPicPr>
          <p:nvPr/>
        </p:nvPicPr>
        <p:blipFill>
          <a:blip r:embed="rId8"/>
          <a:stretch>
            <a:fillRect/>
          </a:stretch>
        </p:blipFill>
        <p:spPr>
          <a:xfrm>
            <a:off x="8288834" y="5621000"/>
            <a:ext cx="324088" cy="405170"/>
          </a:xfrm>
          <a:prstGeom prst="rect">
            <a:avLst/>
          </a:prstGeom>
        </p:spPr>
      </p:pic>
      <p:sp>
        <p:nvSpPr>
          <p:cNvPr id="15" name="Text 7"/>
          <p:cNvSpPr/>
          <p:nvPr/>
        </p:nvSpPr>
        <p:spPr>
          <a:xfrm>
            <a:off x="1091327" y="4850249"/>
            <a:ext cx="3604022" cy="356235"/>
          </a:xfrm>
          <a:prstGeom prst="rect">
            <a:avLst/>
          </a:prstGeom>
          <a:noFill/>
          <a:ln/>
        </p:spPr>
        <p:txBody>
          <a:bodyPr wrap="none" lIns="0" tIns="0" rIns="0" bIns="0" rtlCol="0" anchor="t"/>
          <a:lstStyle/>
          <a:p>
            <a:pPr marL="0" indent="0" algn="r">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Use Official Channels</a:t>
            </a:r>
            <a:endParaRPr lang="en-US" sz="2200" dirty="0"/>
          </a:p>
        </p:txBody>
      </p:sp>
      <p:sp>
        <p:nvSpPr>
          <p:cNvPr id="16" name="Text 8"/>
          <p:cNvSpPr/>
          <p:nvPr/>
        </p:nvSpPr>
        <p:spPr>
          <a:xfrm>
            <a:off x="758309" y="5336381"/>
            <a:ext cx="3937040" cy="2080260"/>
          </a:xfrm>
          <a:prstGeom prst="rect">
            <a:avLst/>
          </a:prstGeom>
          <a:noFill/>
          <a:ln/>
        </p:spPr>
        <p:txBody>
          <a:bodyPr wrap="square" lIns="0" tIns="0" rIns="0" bIns="0" rtlCol="0" anchor="t"/>
          <a:lstStyle/>
          <a:p>
            <a:pPr marL="0" indent="0" algn="r">
              <a:lnSpc>
                <a:spcPts val="2700"/>
              </a:lnSpc>
              <a:buNone/>
            </a:pPr>
            <a:r>
              <a:rPr lang="en-US" sz="1700" dirty="0">
                <a:solidFill>
                  <a:srgbClr val="FFE5E5"/>
                </a:solidFill>
                <a:latin typeface="DM Sans" pitchFamily="34" charset="0"/>
                <a:ea typeface="DM Sans" pitchFamily="34" charset="-122"/>
                <a:cs typeface="DM Sans" pitchFamily="34" charset="-120"/>
              </a:rPr>
              <a:t>For any SIM card related services, always use official customer service centers or verified channels provided by telecommunication companies. Avoid engaging with unauthorized agents.</a:t>
            </a:r>
            <a:endParaRPr lang="en-US" sz="1700" dirty="0"/>
          </a:p>
        </p:txBody>
      </p:sp>
      <p:pic>
        <p:nvPicPr>
          <p:cNvPr id="17" name="Image 6" descr="preencoded.png"/>
          <p:cNvPicPr>
            <a:picLocks noChangeAspect="1"/>
          </p:cNvPicPr>
          <p:nvPr/>
        </p:nvPicPr>
        <p:blipFill>
          <a:blip r:embed="rId9"/>
          <a:stretch>
            <a:fillRect/>
          </a:stretch>
        </p:blipFill>
        <p:spPr>
          <a:xfrm>
            <a:off x="5020270" y="2392918"/>
            <a:ext cx="4589740" cy="4589740"/>
          </a:xfrm>
          <a:prstGeom prst="rect">
            <a:avLst/>
          </a:prstGeom>
        </p:spPr>
      </p:pic>
      <p:pic>
        <p:nvPicPr>
          <p:cNvPr id="18" name="Image 7" descr="preencoded.png"/>
          <p:cNvPicPr>
            <a:picLocks noChangeAspect="1"/>
          </p:cNvPicPr>
          <p:nvPr/>
        </p:nvPicPr>
        <p:blipFill>
          <a:blip r:embed="rId10"/>
          <a:stretch>
            <a:fillRect/>
          </a:stretch>
        </p:blipFill>
        <p:spPr>
          <a:xfrm>
            <a:off x="6017121" y="5621000"/>
            <a:ext cx="324088" cy="40517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1286</Words>
  <Application>Microsoft Office PowerPoint</Application>
  <PresentationFormat>Custom</PresentationFormat>
  <Paragraphs>82</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DM Sans</vt:lpstr>
      <vt:lpstr>Dela Gothic One</vt:lpstr>
      <vt:lpstr>Arial</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Mansoor</cp:lastModifiedBy>
  <cp:revision>3</cp:revision>
  <dcterms:created xsi:type="dcterms:W3CDTF">2025-06-02T20:11:01Z</dcterms:created>
  <dcterms:modified xsi:type="dcterms:W3CDTF">2025-06-03T15:03:14Z</dcterms:modified>
</cp:coreProperties>
</file>